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78"/>
  </p:notesMasterIdLst>
  <p:sldIdLst>
    <p:sldId id="256" r:id="rId2"/>
    <p:sldId id="382" r:id="rId3"/>
    <p:sldId id="257" r:id="rId4"/>
    <p:sldId id="397" r:id="rId5"/>
    <p:sldId id="258" r:id="rId6"/>
    <p:sldId id="511" r:id="rId7"/>
    <p:sldId id="295" r:id="rId8"/>
    <p:sldId id="384" r:id="rId9"/>
    <p:sldId id="302" r:id="rId10"/>
    <p:sldId id="303" r:id="rId11"/>
    <p:sldId id="395" r:id="rId12"/>
    <p:sldId id="396" r:id="rId13"/>
    <p:sldId id="498" r:id="rId14"/>
    <p:sldId id="341" r:id="rId15"/>
    <p:sldId id="342" r:id="rId16"/>
    <p:sldId id="383" r:id="rId17"/>
    <p:sldId id="502" r:id="rId18"/>
    <p:sldId id="377" r:id="rId19"/>
    <p:sldId id="509" r:id="rId20"/>
    <p:sldId id="501" r:id="rId21"/>
    <p:sldId id="261" r:id="rId22"/>
    <p:sldId id="262" r:id="rId23"/>
    <p:sldId id="504" r:id="rId24"/>
    <p:sldId id="263" r:id="rId25"/>
    <p:sldId id="265" r:id="rId26"/>
    <p:sldId id="266" r:id="rId27"/>
    <p:sldId id="264" r:id="rId28"/>
    <p:sldId id="268" r:id="rId29"/>
    <p:sldId id="269" r:id="rId30"/>
    <p:sldId id="270" r:id="rId31"/>
    <p:sldId id="271" r:id="rId32"/>
    <p:sldId id="272" r:id="rId33"/>
    <p:sldId id="275" r:id="rId34"/>
    <p:sldId id="273" r:id="rId35"/>
    <p:sldId id="274" r:id="rId36"/>
    <p:sldId id="277" r:id="rId37"/>
    <p:sldId id="386" r:id="rId38"/>
    <p:sldId id="278" r:id="rId39"/>
    <p:sldId id="282" r:id="rId40"/>
    <p:sldId id="279" r:id="rId41"/>
    <p:sldId id="320" r:id="rId42"/>
    <p:sldId id="280" r:id="rId43"/>
    <p:sldId id="281" r:id="rId44"/>
    <p:sldId id="381" r:id="rId45"/>
    <p:sldId id="276" r:id="rId46"/>
    <p:sldId id="260" r:id="rId47"/>
    <p:sldId id="284" r:id="rId48"/>
    <p:sldId id="286" r:id="rId49"/>
    <p:sldId id="287" r:id="rId50"/>
    <p:sldId id="288" r:id="rId51"/>
    <p:sldId id="285" r:id="rId52"/>
    <p:sldId id="289" r:id="rId53"/>
    <p:sldId id="290" r:id="rId54"/>
    <p:sldId id="292" r:id="rId55"/>
    <p:sldId id="393" r:id="rId56"/>
    <p:sldId id="390" r:id="rId57"/>
    <p:sldId id="387" r:id="rId58"/>
    <p:sldId id="388" r:id="rId59"/>
    <p:sldId id="389" r:id="rId60"/>
    <p:sldId id="391" r:id="rId61"/>
    <p:sldId id="392" r:id="rId62"/>
    <p:sldId id="394" r:id="rId63"/>
    <p:sldId id="293" r:id="rId64"/>
    <p:sldId id="296" r:id="rId65"/>
    <p:sldId id="297" r:id="rId66"/>
    <p:sldId id="500" r:id="rId67"/>
    <p:sldId id="291" r:id="rId68"/>
    <p:sldId id="259" r:id="rId69"/>
    <p:sldId id="301" r:id="rId70"/>
    <p:sldId id="299" r:id="rId71"/>
    <p:sldId id="300" r:id="rId72"/>
    <p:sldId id="505" r:id="rId73"/>
    <p:sldId id="506" r:id="rId74"/>
    <p:sldId id="508" r:id="rId75"/>
    <p:sldId id="510" r:id="rId76"/>
    <p:sldId id="298" r:id="rId77"/>
  </p:sldIdLst>
  <p:sldSz cx="9906000" cy="6858000" type="A4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22" autoAdjust="0"/>
  </p:normalViewPr>
  <p:slideViewPr>
    <p:cSldViewPr>
      <p:cViewPr varScale="1">
        <p:scale>
          <a:sx n="109" d="100"/>
          <a:sy n="109" d="100"/>
        </p:scale>
        <p:origin x="1392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A578-1A3A-4D43-AFDB-74CBA72A3537}" type="datetimeFigureOut">
              <a:rPr lang="da-DK" smtClean="0"/>
              <a:t>25-07-2024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F805F-684F-477B-9CBD-DD55844157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976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srep" TargetMode="External"/><Relationship Id="rId3" Type="http://schemas.openxmlformats.org/officeDocument/2006/relationships/hyperlink" Target="https://www.nature.com/articles/s41598-021-01636-1#auth-Ellen_S_-Cameron-Aff1" TargetMode="External"/><Relationship Id="rId7" Type="http://schemas.openxmlformats.org/officeDocument/2006/relationships/hyperlink" Target="https://www.nature.com/articles/s41598-021-01636-1#auth-Kirsten_M_-M_ller-Aff1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s41598-021-01636-1#auth-Monica_B_-Emelko-Aff2" TargetMode="External"/><Relationship Id="rId5" Type="http://schemas.openxmlformats.org/officeDocument/2006/relationships/hyperlink" Target="https://www.nature.com/articles/s41598-021-01636-1#auth-Benjamin_J__M_-Tremblay-Aff1" TargetMode="External"/><Relationship Id="rId4" Type="http://schemas.openxmlformats.org/officeDocument/2006/relationships/hyperlink" Target="https://www.nature.com/articles/s41598-021-01636-1#auth-Philip_J_-Schmidt-Aff2" TargetMode="External"/><Relationship Id="rId9" Type="http://schemas.openxmlformats.org/officeDocument/2006/relationships/hyperlink" Target="https://www.nature.com/articles/s41598-021-01636-1#citea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ST14 not clustering together.</a:t>
            </a:r>
            <a:r>
              <a:rPr lang="en-US" baseline="0" dirty="0"/>
              <a:t> This is probably because only partial gene information is available for some of the new subtypes.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C052C-AA23-4638-9D0F-9292D1134D1A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08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C052C-AA23-4638-9D0F-9292D1134D1A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905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C052C-AA23-4638-9D0F-9292D1134D1A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5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bit of </a:t>
            </a:r>
            <a:r>
              <a:rPr lang="da-DK" dirty="0" err="1"/>
              <a:t>sensitivity</a:t>
            </a:r>
            <a:r>
              <a:rPr lang="da-DK" dirty="0"/>
              <a:t> is lost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have the </a:t>
            </a:r>
            <a:r>
              <a:rPr lang="da-DK" dirty="0" err="1"/>
              <a:t>internal</a:t>
            </a:r>
            <a:r>
              <a:rPr lang="da-DK" dirty="0"/>
              <a:t>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F805F-684F-477B-9CBD-DD55844157E5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9255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Enhancing</a:t>
            </a:r>
            <a:r>
              <a:rPr lang="da-DK" b="1" dirty="0"/>
              <a:t> </a:t>
            </a:r>
            <a:r>
              <a:rPr lang="da-DK" b="1" dirty="0" err="1"/>
              <a:t>diversity</a:t>
            </a:r>
            <a:r>
              <a:rPr lang="da-DK" b="1" dirty="0"/>
              <a:t> </a:t>
            </a:r>
            <a:r>
              <a:rPr lang="da-DK" b="1" dirty="0" err="1"/>
              <a:t>analysis</a:t>
            </a:r>
            <a:r>
              <a:rPr lang="da-DK" b="1" dirty="0"/>
              <a:t> by </a:t>
            </a:r>
            <a:r>
              <a:rPr lang="da-DK" b="1" dirty="0" err="1"/>
              <a:t>repeatedly</a:t>
            </a:r>
            <a:r>
              <a:rPr lang="da-DK" b="1" dirty="0"/>
              <a:t> </a:t>
            </a:r>
            <a:r>
              <a:rPr lang="da-DK" b="1" dirty="0" err="1"/>
              <a:t>rarefying</a:t>
            </a:r>
            <a:r>
              <a:rPr lang="da-DK" b="1" dirty="0"/>
              <a:t> </a:t>
            </a:r>
            <a:r>
              <a:rPr lang="da-DK" b="1" dirty="0" err="1"/>
              <a:t>next</a:t>
            </a:r>
            <a:r>
              <a:rPr lang="da-DK" b="1" dirty="0"/>
              <a:t> generation </a:t>
            </a:r>
            <a:r>
              <a:rPr lang="da-DK" b="1" dirty="0" err="1"/>
              <a:t>sequencing</a:t>
            </a:r>
            <a:r>
              <a:rPr lang="da-DK" b="1" dirty="0"/>
              <a:t> data </a:t>
            </a:r>
            <a:r>
              <a:rPr lang="da-DK" b="1" dirty="0" err="1"/>
              <a:t>describing</a:t>
            </a:r>
            <a:r>
              <a:rPr lang="da-DK" b="1" dirty="0"/>
              <a:t> </a:t>
            </a:r>
            <a:r>
              <a:rPr lang="da-DK" b="1" dirty="0" err="1"/>
              <a:t>microbial</a:t>
            </a:r>
            <a:r>
              <a:rPr lang="da-DK" b="1" dirty="0"/>
              <a:t> </a:t>
            </a:r>
            <a:r>
              <a:rPr lang="da-DK" b="1" dirty="0" err="1"/>
              <a:t>communities</a:t>
            </a:r>
            <a:endParaRPr lang="da-DK" b="1" dirty="0"/>
          </a:p>
          <a:p>
            <a:r>
              <a:rPr lang="da-DK" dirty="0">
                <a:hlinkClick r:id="rId3"/>
              </a:rPr>
              <a:t>Ellen S. Cameron</a:t>
            </a:r>
            <a:r>
              <a:rPr lang="da-DK" dirty="0"/>
              <a:t>, </a:t>
            </a:r>
          </a:p>
          <a:p>
            <a:r>
              <a:rPr lang="da-DK" dirty="0">
                <a:hlinkClick r:id="rId4"/>
              </a:rPr>
              <a:t>Philip J. Schmidt</a:t>
            </a:r>
            <a:r>
              <a:rPr lang="da-DK" dirty="0"/>
              <a:t>, </a:t>
            </a:r>
          </a:p>
          <a:p>
            <a:r>
              <a:rPr lang="da-DK" dirty="0">
                <a:hlinkClick r:id="rId5"/>
              </a:rPr>
              <a:t>Benjamin J.-M. </a:t>
            </a:r>
            <a:r>
              <a:rPr lang="da-DK" dirty="0" err="1">
                <a:hlinkClick r:id="rId5"/>
              </a:rPr>
              <a:t>Tremblay</a:t>
            </a:r>
            <a:r>
              <a:rPr lang="da-DK" dirty="0"/>
              <a:t>, </a:t>
            </a:r>
          </a:p>
          <a:p>
            <a:r>
              <a:rPr lang="da-DK" dirty="0">
                <a:hlinkClick r:id="rId6"/>
              </a:rPr>
              <a:t>Monica B. </a:t>
            </a:r>
            <a:r>
              <a:rPr lang="da-DK" dirty="0" err="1">
                <a:hlinkClick r:id="rId6"/>
              </a:rPr>
              <a:t>Emelko</a:t>
            </a:r>
            <a:r>
              <a:rPr lang="da-DK" dirty="0"/>
              <a:t> &amp; </a:t>
            </a:r>
          </a:p>
          <a:p>
            <a:r>
              <a:rPr lang="da-DK" dirty="0">
                <a:hlinkClick r:id="rId7"/>
              </a:rPr>
              <a:t>Kirsten M. Müller</a:t>
            </a:r>
            <a:r>
              <a:rPr lang="da-DK" dirty="0"/>
              <a:t> </a:t>
            </a:r>
          </a:p>
          <a:p>
            <a:r>
              <a:rPr lang="da-DK" i="1" dirty="0">
                <a:hlinkClick r:id="rId8"/>
              </a:rPr>
              <a:t>Scientific Reports</a:t>
            </a:r>
            <a:r>
              <a:rPr lang="da-DK" dirty="0"/>
              <a:t> </a:t>
            </a:r>
            <a:r>
              <a:rPr lang="da-DK" b="1" dirty="0" err="1"/>
              <a:t>volume</a:t>
            </a:r>
            <a:r>
              <a:rPr lang="da-DK" b="1" dirty="0"/>
              <a:t> 11</a:t>
            </a:r>
            <a:r>
              <a:rPr lang="da-DK" dirty="0"/>
              <a:t>, </a:t>
            </a:r>
            <a:r>
              <a:rPr lang="da-DK" dirty="0" err="1"/>
              <a:t>Article</a:t>
            </a:r>
            <a:r>
              <a:rPr lang="da-DK" dirty="0"/>
              <a:t> </a:t>
            </a:r>
            <a:r>
              <a:rPr lang="da-DK" dirty="0" err="1"/>
              <a:t>number</a:t>
            </a:r>
            <a:r>
              <a:rPr lang="da-DK" dirty="0"/>
              <a:t>: 22302 (2021) </a:t>
            </a:r>
            <a:r>
              <a:rPr lang="da-DK" dirty="0" err="1">
                <a:hlinkClick r:id="rId9"/>
              </a:rPr>
              <a:t>Cite</a:t>
            </a:r>
            <a:r>
              <a:rPr lang="da-DK" dirty="0">
                <a:hlinkClick r:id="rId9"/>
              </a:rPr>
              <a:t> </a:t>
            </a:r>
            <a:r>
              <a:rPr lang="da-DK" dirty="0" err="1">
                <a:hlinkClick r:id="rId9"/>
              </a:rPr>
              <a:t>this</a:t>
            </a:r>
            <a:r>
              <a:rPr lang="da-DK" dirty="0">
                <a:hlinkClick r:id="rId9"/>
              </a:rPr>
              <a:t> </a:t>
            </a:r>
            <a:r>
              <a:rPr lang="da-DK" dirty="0" err="1">
                <a:hlinkClick r:id="rId9"/>
              </a:rPr>
              <a:t>article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F805F-684F-477B-9CBD-DD55844157E5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022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944CAA2F-98BD-46BF-83FF-D11302AE1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181203"/>
            <a:ext cx="9166440" cy="584775"/>
          </a:xfrm>
          <a:prstGeom prst="rect">
            <a:avLst/>
          </a:prstGeom>
          <a:noFill/>
        </p:spPr>
        <p:txBody>
          <a:bodyPr wrap="square" lIns="0" rIns="684000">
            <a:spAutoFit/>
          </a:bodyPr>
          <a:lstStyle>
            <a:lvl1pPr algn="l">
              <a:defRPr sz="3200" b="1" kern="1200" cap="none" spc="100" baseline="0">
                <a:solidFill>
                  <a:schemeClr val="accent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da-DK" dirty="0"/>
              <a:t>Posteroverskrift</a:t>
            </a:r>
          </a:p>
        </p:txBody>
      </p:sp>
      <p:sp>
        <p:nvSpPr>
          <p:cNvPr id="12" name="Pladsholder til tekst 13">
            <a:extLst>
              <a:ext uri="{FF2B5EF4-FFF2-40B4-BE49-F238E27FC236}">
                <a16:creationId xmlns:a16="http://schemas.microsoft.com/office/drawing/2014/main" id="{037F645B-C077-42FD-BE1D-D902C832F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2072680"/>
            <a:ext cx="9166440" cy="4420800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buFontTx/>
              <a:buNone/>
              <a:defRPr sz="24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0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21E7585-B075-CB58-AB14-C292EACA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95" y="360000"/>
            <a:ext cx="1488611" cy="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13">
            <a:extLst>
              <a:ext uri="{FF2B5EF4-FFF2-40B4-BE49-F238E27FC236}">
                <a16:creationId xmlns:a16="http://schemas.microsoft.com/office/drawing/2014/main" id="{27D68541-067C-4E23-98CA-B63E4B08A2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2072680"/>
            <a:ext cx="9166440" cy="4420800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buFontTx/>
              <a:buNone/>
              <a:defRPr sz="24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0"/>
            <a:endParaRPr lang="da-DK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6743AA3-DA79-48E5-8F00-CD9C68ED7D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181203"/>
            <a:ext cx="9166440" cy="584775"/>
          </a:xfrm>
          <a:prstGeom prst="rect">
            <a:avLst/>
          </a:prstGeom>
          <a:noFill/>
        </p:spPr>
        <p:txBody>
          <a:bodyPr wrap="square" lIns="0" rIns="684000">
            <a:spAutoFit/>
          </a:bodyPr>
          <a:lstStyle>
            <a:lvl1pPr algn="l">
              <a:defRPr sz="3200" b="1" kern="1200" cap="none" spc="1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a-DK" dirty="0"/>
              <a:t>Posteroverskrift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4F78CF5-5E5A-0D82-689F-05E6E3084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1490400" cy="5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13">
            <a:extLst>
              <a:ext uri="{FF2B5EF4-FFF2-40B4-BE49-F238E27FC236}">
                <a16:creationId xmlns:a16="http://schemas.microsoft.com/office/drawing/2014/main" id="{31CD7527-ED28-4EB1-8130-569F91445C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252800"/>
            <a:ext cx="9166440" cy="4420800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buFontTx/>
              <a:buNone/>
              <a:defRPr sz="24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0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D932B85-9AD7-46E9-9B8A-7B61408DE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66440" cy="584775"/>
          </a:xfrm>
          <a:prstGeom prst="rect">
            <a:avLst/>
          </a:prstGeom>
          <a:noFill/>
        </p:spPr>
        <p:txBody>
          <a:bodyPr wrap="square" lIns="0" rIns="684000">
            <a:spAutoFit/>
          </a:bodyPr>
          <a:lstStyle>
            <a:lvl1pPr algn="l">
              <a:defRPr sz="3200" b="1" kern="1200" cap="none" spc="1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a-DK" dirty="0"/>
              <a:t>Posteroverskrift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AAEC4DF-942B-B348-83B3-60A681E24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95" y="6012000"/>
            <a:ext cx="1488611" cy="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13">
            <a:extLst>
              <a:ext uri="{FF2B5EF4-FFF2-40B4-BE49-F238E27FC236}">
                <a16:creationId xmlns:a16="http://schemas.microsoft.com/office/drawing/2014/main" id="{5478778E-C87A-427E-992C-E06D2EA945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252800"/>
            <a:ext cx="9166440" cy="4420800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buFontTx/>
              <a:buNone/>
              <a:defRPr sz="24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0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2B6967A-27B2-4BC1-8456-F70883695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66440" cy="584775"/>
          </a:xfrm>
          <a:prstGeom prst="rect">
            <a:avLst/>
          </a:prstGeom>
          <a:noFill/>
        </p:spPr>
        <p:txBody>
          <a:bodyPr wrap="square" lIns="0" rIns="684000">
            <a:spAutoFit/>
          </a:bodyPr>
          <a:lstStyle>
            <a:lvl1pPr algn="l">
              <a:defRPr sz="3200" b="1" kern="1200" cap="none" spc="1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a-DK" dirty="0"/>
              <a:t>Posteroverskrift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33762FA-384C-D5AB-DE29-B55A4FA51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012000"/>
            <a:ext cx="1490400" cy="5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F2E5F-518F-4253-822A-0AE0137F2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444DC97-9486-4DF7-B227-FE1C166E4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37F909-8511-4125-B36B-51ED594C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431-C05A-4278-98D8-094B13FD456C}" type="datetimeFigureOut">
              <a:rPr lang="da-DK" smtClean="0"/>
              <a:t>25-07-2024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FF90AFA-84DD-4945-B8B8-F22537D1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0006E2-DDE7-4929-9CB0-260576F2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F967-F3F7-4B56-80CA-F073DBAFDF4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656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A83B2-5113-46D6-8A54-1A799FBB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F2AE86C-67A1-401B-9B97-32D4B92E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9E30F1D-6011-44B6-B2EB-AF43E426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C64D-20AE-4C10-805E-80DD42761B5B}" type="datetimeFigureOut">
              <a:rPr lang="da-DK" smtClean="0"/>
              <a:t>25-07-2024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20179D6-F1A3-42C6-A266-3B82C109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1826987-90D4-4DB2-B6A0-C6DDACEC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E245-7B7A-4873-89E3-D9CD308557F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21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itel 1">
            <a:extLst>
              <a:ext uri="{FF2B5EF4-FFF2-40B4-BE49-F238E27FC236}">
                <a16:creationId xmlns:a16="http://schemas.microsoft.com/office/drawing/2014/main" id="{CF85C64F-7700-99B2-E7D7-8F9863A8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180800"/>
            <a:ext cx="9165600" cy="5832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7D00BFEA-2822-43FF-E620-5C018ED3A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073600"/>
            <a:ext cx="9165600" cy="4420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42000" lvl="0" indent="-34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da-DK" dirty="0"/>
              <a:t>Klik for at redigere i master</a:t>
            </a:r>
          </a:p>
          <a:p>
            <a:pPr marL="684000" lvl="1" indent="-3420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a-DK" dirty="0"/>
              <a:t>Andet niveau</a:t>
            </a:r>
          </a:p>
          <a:p>
            <a:pPr marL="1026000" lvl="2" indent="-3420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/>
            </a:pPr>
            <a:r>
              <a:rPr lang="da-DK" dirty="0"/>
              <a:t>Tredje niveau</a:t>
            </a:r>
          </a:p>
          <a:p>
            <a:pPr marL="1368000" lvl="3" indent="-27305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a-DK" dirty="0"/>
              <a:t>Fjerde niveau</a:t>
            </a:r>
          </a:p>
          <a:p>
            <a:pPr marL="1692000" lvl="4" indent="-285750" algn="l" defTabSz="1433513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54051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80" r:id="rId3"/>
    <p:sldLayoutId id="2147483681" r:id="rId4"/>
    <p:sldLayoutId id="2147483682" r:id="rId5"/>
    <p:sldLayoutId id="2147483683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da-DK" sz="3200" b="1" kern="1200" cap="none" spc="100" baseline="0" dirty="0">
          <a:solidFill>
            <a:schemeClr val="accent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80975" indent="-180975" algn="l" defTabSz="914400" rtl="0" eaLnBrk="1" latinLnBrk="0" hangingPunct="1">
        <a:lnSpc>
          <a:spcPts val="2400"/>
        </a:lnSpc>
        <a:spcBef>
          <a:spcPct val="20000"/>
        </a:spcBef>
        <a:buClr>
          <a:schemeClr val="accent1"/>
        </a:buClr>
        <a:buSzPct val="75000"/>
        <a:buFontTx/>
        <a:buBlip>
          <a:blip r:embed="rId8"/>
        </a:buBlip>
        <a:defRPr lang="da-DK" sz="2400" kern="1200" dirty="0">
          <a:solidFill>
            <a:schemeClr val="accent3"/>
          </a:solidFill>
          <a:latin typeface="+mn-lt"/>
          <a:ea typeface="+mn-ea"/>
          <a:cs typeface="Arial" panose="020B0604020202020204" pitchFamily="34" charset="0"/>
        </a:defRPr>
      </a:lvl1pPr>
      <a:lvl2pPr marL="684900" indent="-342900" algn="l" defTabSz="914400" rtl="0" eaLnBrk="1" latinLnBrk="0" hangingPunct="1">
        <a:lnSpc>
          <a:spcPts val="2400"/>
        </a:lnSpc>
        <a:spcBef>
          <a:spcPct val="20000"/>
        </a:spcBef>
        <a:buClr>
          <a:schemeClr val="accent1"/>
        </a:buClr>
        <a:buFont typeface="Arial" pitchFamily="34" charset="0"/>
        <a:buChar char="-"/>
        <a:defRPr lang="da-DK" sz="2000" kern="1200" dirty="0">
          <a:solidFill>
            <a:schemeClr val="accent3"/>
          </a:solidFill>
          <a:latin typeface="+mn-lt"/>
          <a:ea typeface="+mn-ea"/>
          <a:cs typeface="+mn-cs"/>
        </a:defRPr>
      </a:lvl2pPr>
      <a:lvl3pPr marL="1026900" indent="-342900" algn="l" defTabSz="914400" rtl="0" eaLnBrk="1" latinLnBrk="0" hangingPunct="1">
        <a:lnSpc>
          <a:spcPts val="24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tabLst/>
        <a:defRPr lang="da-DK" sz="2000" kern="1200" dirty="0">
          <a:solidFill>
            <a:schemeClr val="accent3"/>
          </a:solidFill>
          <a:latin typeface="+mn-lt"/>
          <a:ea typeface="+mn-ea"/>
          <a:cs typeface="+mn-cs"/>
        </a:defRPr>
      </a:lvl3pPr>
      <a:lvl4pPr marL="1437850" indent="-342900" algn="l" defTabSz="914400" rtl="0" eaLnBrk="1" latinLnBrk="0" hangingPunct="1">
        <a:lnSpc>
          <a:spcPts val="2400"/>
        </a:lnSpc>
        <a:spcBef>
          <a:spcPct val="20000"/>
        </a:spcBef>
        <a:buClr>
          <a:schemeClr val="accent1"/>
        </a:buClr>
        <a:buFont typeface="Arial" pitchFamily="34" charset="0"/>
        <a:buChar char="­"/>
        <a:defRPr lang="da-DK" sz="1800" kern="1200" dirty="0">
          <a:solidFill>
            <a:schemeClr val="accent3"/>
          </a:solidFill>
          <a:latin typeface="+mn-lt"/>
          <a:ea typeface="+mn-ea"/>
          <a:cs typeface="+mn-cs"/>
        </a:defRPr>
      </a:lvl4pPr>
      <a:lvl5pPr marL="1749150" indent="-342900" algn="l" defTabSz="1433513" rtl="0" eaLnBrk="1" latinLnBrk="0" hangingPunct="1">
        <a:lnSpc>
          <a:spcPts val="2400"/>
        </a:lnSpc>
        <a:spcBef>
          <a:spcPct val="20000"/>
        </a:spcBef>
        <a:buClr>
          <a:schemeClr val="accent1"/>
        </a:buClr>
        <a:buFont typeface="Arial" pitchFamily="34" charset="0"/>
        <a:buChar char="»"/>
        <a:defRPr lang="da-DK" sz="1800" kern="1200" dirty="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nbank/rrnachimer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g"/><Relationship Id="rId10" Type="http://schemas.openxmlformats.org/officeDocument/2006/relationships/image" Target="../media/image23.jpeg"/><Relationship Id="rId4" Type="http://schemas.openxmlformats.org/officeDocument/2006/relationships/image" Target="../media/image17.gif"/><Relationship Id="rId9" Type="http://schemas.openxmlformats.org/officeDocument/2006/relationships/image" Target="../media/image22.jpeg"/><Relationship Id="rId1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cd-hit.org/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lst.org/organisms/blastocystis-spp" TargetMode="External"/><Relationship Id="rId2" Type="http://schemas.openxmlformats.org/officeDocument/2006/relationships/hyperlink" Target="https://entamoeba.lshtm.ac.uk/refseqs.ht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blastocystis-cost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lastocystis-cost.com/publications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blastocystis-cost.com/publications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typeset.io/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10" Type="http://schemas.openxmlformats.org/officeDocument/2006/relationships/image" Target="../media/image78.jpg"/><Relationship Id="rId4" Type="http://schemas.openxmlformats.org/officeDocument/2006/relationships/image" Target="../media/image72.png"/><Relationship Id="rId9" Type="http://schemas.openxmlformats.org/officeDocument/2006/relationships/image" Target="../media/image7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AE68E-3623-4FD3-B8C3-67070A7A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12" y="1988840"/>
            <a:ext cx="9166440" cy="984885"/>
          </a:xfrm>
        </p:spPr>
        <p:txBody>
          <a:bodyPr/>
          <a:lstStyle/>
          <a:p>
            <a:r>
              <a:rPr lang="da-DK" dirty="0"/>
              <a:t>DNA-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and differentiation of </a:t>
            </a:r>
            <a:r>
              <a:rPr lang="da-DK" i="1" dirty="0"/>
              <a:t>Blastocystis</a:t>
            </a:r>
            <a:r>
              <a:rPr lang="da-DK" dirty="0"/>
              <a:t> – </a:t>
            </a:r>
            <a:r>
              <a:rPr lang="da-DK" dirty="0" err="1"/>
              <a:t>leverage</a:t>
            </a:r>
            <a:r>
              <a:rPr lang="da-DK" dirty="0"/>
              <a:t>, </a:t>
            </a:r>
            <a:r>
              <a:rPr lang="da-DK" dirty="0" err="1"/>
              <a:t>grey</a:t>
            </a:r>
            <a:r>
              <a:rPr lang="da-DK" dirty="0"/>
              <a:t> zones, and </a:t>
            </a:r>
            <a:r>
              <a:rPr lang="da-DK" dirty="0" err="1"/>
              <a:t>pitfalls</a:t>
            </a:r>
            <a:endParaRPr lang="da-DK" dirty="0"/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938E4DD9-76DC-424A-91C6-79291D713995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6453336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SzPct val="75000"/>
              <a:buFontTx/>
              <a:buBlip>
                <a:blip r:embed="rId2"/>
              </a:buBlip>
              <a:defRPr lang="da-DK" sz="2400" kern="1200" dirty="0">
                <a:solidFill>
                  <a:schemeClr val="accent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490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-"/>
              <a:defRPr lang="da-DK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02690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lang="da-DK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3785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­"/>
              <a:defRPr lang="da-DK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749150" indent="-342900" algn="l" defTabSz="1433513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lang="da-DK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da-DK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Christen Rune Stensvold (Senior </a:t>
            </a:r>
            <a:r>
              <a:rPr lang="da-DK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Scientist</a:t>
            </a:r>
            <a:r>
              <a:rPr lang="da-DK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da-DK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PhD</a:t>
            </a:r>
            <a:r>
              <a:rPr lang="da-DK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endParaRPr lang="da-DK" sz="2000" dirty="0"/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da-DK" sz="2000" dirty="0"/>
              <a:t>Reference Laboratory of </a:t>
            </a:r>
            <a:r>
              <a:rPr lang="da-DK" sz="2000" dirty="0" err="1"/>
              <a:t>Parasitology</a:t>
            </a:r>
            <a:r>
              <a:rPr lang="da-DK" sz="2000" dirty="0"/>
              <a:t>, Statens Serum Institut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da-DK" sz="2000" dirty="0"/>
              <a:t>Copenhagen 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da-DK" sz="2000" dirty="0"/>
              <a:t>Denmark</a:t>
            </a:r>
          </a:p>
        </p:txBody>
      </p:sp>
      <p:sp>
        <p:nvSpPr>
          <p:cNvPr id="4" name="Undertitel 2">
            <a:extLst>
              <a:ext uri="{FF2B5EF4-FFF2-40B4-BE49-F238E27FC236}">
                <a16:creationId xmlns:a16="http://schemas.microsoft.com/office/drawing/2014/main" id="{70BD37B8-F679-4C01-95D0-C35FCF18B154}"/>
              </a:ext>
            </a:extLst>
          </p:cNvPr>
          <p:cNvSpPr txBox="1">
            <a:spLocks/>
          </p:cNvSpPr>
          <p:nvPr/>
        </p:nvSpPr>
        <p:spPr>
          <a:xfrm>
            <a:off x="1596008" y="5058232"/>
            <a:ext cx="6453336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SzPct val="75000"/>
              <a:buFontTx/>
              <a:buBlip>
                <a:blip r:embed="rId2"/>
              </a:buBlip>
              <a:defRPr lang="da-DK" sz="2400" kern="1200" dirty="0">
                <a:solidFill>
                  <a:schemeClr val="accent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490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-"/>
              <a:defRPr lang="da-DK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02690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lang="da-DK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37850" indent="-342900" algn="l" defTabSz="914400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­"/>
              <a:defRPr lang="da-DK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749150" indent="-342900" algn="l" defTabSz="1433513" rtl="0" eaLnBrk="1" latinLnBrk="0" hangingPunct="1">
              <a:lnSpc>
                <a:spcPts val="24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lang="da-DK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en-US" sz="2000" dirty="0"/>
              <a:t>Visiting Professor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en-US" sz="2000" dirty="0"/>
              <a:t>Department of Protozoology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en-US" sz="2000" dirty="0"/>
              <a:t>Faculty of Tropical Medicine</a:t>
            </a:r>
          </a:p>
          <a:p>
            <a:pPr marL="0" indent="0" algn="ctr">
              <a:lnSpc>
                <a:spcPts val="2100"/>
              </a:lnSpc>
              <a:spcBef>
                <a:spcPts val="0"/>
              </a:spcBef>
              <a:buNone/>
            </a:pPr>
            <a:r>
              <a:rPr lang="en-US" sz="2000" dirty="0"/>
              <a:t>Mahidol University, Bangkok, Thailand </a:t>
            </a:r>
            <a:endParaRPr lang="da-DK" sz="1800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6BC9655-E5FF-429B-9ED8-DF2D0DAF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1" y="4467913"/>
            <a:ext cx="2126474" cy="216266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55378F3-34C4-430E-A7CA-2A40B28E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73" y="4449330"/>
            <a:ext cx="2126474" cy="21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9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4BBE45-CFEB-4518-91A3-439CEDEA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Chimeric</a:t>
            </a:r>
            <a:r>
              <a:rPr lang="da-DK" dirty="0"/>
              <a:t> </a:t>
            </a:r>
            <a:r>
              <a:rPr lang="da-DK" dirty="0" err="1"/>
              <a:t>sequences</a:t>
            </a:r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BA179E7-A31E-4259-AC8A-B08F5A9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5"/>
            <a:ext cx="7632848" cy="1648289"/>
          </a:xfrm>
          <a:prstGeom prst="rect">
            <a:avLst/>
          </a:prstGeom>
        </p:spPr>
      </p:pic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BF06A17B-BC17-44D9-AF6B-A33C3C8208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27ACC06E-6546-406E-8E6F-0711C64478E6}"/>
              </a:ext>
            </a:extLst>
          </p:cNvPr>
          <p:cNvSpPr txBox="1"/>
          <p:nvPr/>
        </p:nvSpPr>
        <p:spPr>
          <a:xfrm>
            <a:off x="848544" y="3717032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“Chimeras are artifact sequences formed by two or more biological sequences </a:t>
            </a:r>
            <a:r>
              <a:rPr lang="en-US" b="1" dirty="0"/>
              <a:t>incorrectly joined together</a:t>
            </a:r>
            <a:r>
              <a:rPr lang="en-US" dirty="0"/>
              <a:t>. </a:t>
            </a:r>
            <a:r>
              <a:rPr lang="en-US" dirty="0">
                <a:highlight>
                  <a:srgbClr val="FFFF00"/>
                </a:highlight>
              </a:rPr>
              <a:t>This often occurs during PCR reactions using mixed templates (</a:t>
            </a:r>
            <a:r>
              <a:rPr lang="en-US" i="1" dirty="0">
                <a:highlight>
                  <a:srgbClr val="FFFF00"/>
                </a:highlight>
              </a:rPr>
              <a:t>i.e., </a:t>
            </a:r>
            <a:r>
              <a:rPr lang="en-US" dirty="0">
                <a:highlight>
                  <a:srgbClr val="FFFF00"/>
                </a:highlight>
              </a:rPr>
              <a:t>uncultured environmental samples). </a:t>
            </a:r>
            <a:r>
              <a:rPr lang="en-US" dirty="0"/>
              <a:t>Incomplete extensions during PCR allow subsequent PCR cycles to use a partially extended strand to bind to the template of a different, but similar, sequence. This partially extended strand then acts as a primer to extend and form a chimeric sequence. Once created, the chimeric sequence is then further amplified in subsequent cycles. The end result is a PCR artifact that does not represent a sequence that exists in nature.”</a:t>
            </a:r>
          </a:p>
          <a:p>
            <a:endParaRPr lang="en-US" dirty="0"/>
          </a:p>
          <a:p>
            <a:r>
              <a:rPr lang="da-DK" dirty="0">
                <a:hlinkClick r:id="rId3"/>
              </a:rPr>
              <a:t>https://www.ncbi.nlm.nih.gov/genbank/rrnachimera/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748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4B6163F-C886-47B9-B6EE-AFFE56BD3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B5590-36BF-465E-99BB-B2780D5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6" t="9680" r="33463" b="4640"/>
          <a:stretch/>
        </p:blipFill>
        <p:spPr>
          <a:xfrm>
            <a:off x="899592" y="-11778"/>
            <a:ext cx="6768752" cy="6869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87156-576C-4F65-B586-9F58AF776387}"/>
              </a:ext>
            </a:extLst>
          </p:cNvPr>
          <p:cNvSpPr txBox="1"/>
          <p:nvPr/>
        </p:nvSpPr>
        <p:spPr>
          <a:xfrm>
            <a:off x="2267744" y="5110822"/>
            <a:ext cx="1800200" cy="1077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a-DK" sz="100" dirty="0"/>
          </a:p>
        </p:txBody>
      </p:sp>
    </p:spTree>
    <p:extLst>
      <p:ext uri="{BB962C8B-B14F-4D97-AF65-F5344CB8AC3E}">
        <p14:creationId xmlns:p14="http://schemas.microsoft.com/office/powerpoint/2010/main" val="381765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5FB91184-5A38-46B6-A430-D85CC3B7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5679"/>
            <a:ext cx="7662591" cy="60399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1C5EE3-589B-4A1E-8F69-1F97AD0C5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373216"/>
            <a:ext cx="1488166" cy="1116125"/>
          </a:xfrm>
          <a:prstGeom prst="rect">
            <a:avLst/>
          </a:prstGeom>
        </p:spPr>
      </p:pic>
      <p:sp>
        <p:nvSpPr>
          <p:cNvPr id="7" name="Højre klammeparentes 6">
            <a:extLst>
              <a:ext uri="{FF2B5EF4-FFF2-40B4-BE49-F238E27FC236}">
                <a16:creationId xmlns:a16="http://schemas.microsoft.com/office/drawing/2014/main" id="{08F75B8B-7613-41CD-9F9C-797EC524080C}"/>
              </a:ext>
            </a:extLst>
          </p:cNvPr>
          <p:cNvSpPr/>
          <p:nvPr/>
        </p:nvSpPr>
        <p:spPr>
          <a:xfrm>
            <a:off x="7524328" y="980728"/>
            <a:ext cx="308992" cy="4126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E4669A8E-369C-4F07-8A91-F7540F38C874}"/>
              </a:ext>
            </a:extLst>
          </p:cNvPr>
          <p:cNvSpPr txBox="1"/>
          <p:nvPr/>
        </p:nvSpPr>
        <p:spPr>
          <a:xfrm>
            <a:off x="7905328" y="2531528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100% match to </a:t>
            </a:r>
            <a:r>
              <a:rPr lang="da-DK" i="1" dirty="0"/>
              <a:t>Blastocystis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from </a:t>
            </a:r>
            <a:r>
              <a:rPr lang="da-DK" dirty="0" err="1"/>
              <a:t>tortoise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267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7" y="2164770"/>
            <a:ext cx="1806051" cy="18060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79" y="216155"/>
            <a:ext cx="2700286" cy="2223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82" y="2506287"/>
            <a:ext cx="3301102" cy="33011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8" y="3811409"/>
            <a:ext cx="1778452" cy="1185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93" y="3339091"/>
            <a:ext cx="1069125" cy="10691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35019" y="703495"/>
            <a:ext cx="0" cy="1483622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16858" y="1484025"/>
            <a:ext cx="7604" cy="4032841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16858" y="1490815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8540" y="4836824"/>
            <a:ext cx="106900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9518" y="5073127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84425" y="5063453"/>
            <a:ext cx="1539" cy="1257833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84425" y="6062471"/>
            <a:ext cx="176981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79331" y="6321286"/>
            <a:ext cx="1769813" cy="1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685963" y="5780722"/>
            <a:ext cx="1768274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924463" y="5507630"/>
            <a:ext cx="1529775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993469" y="4553061"/>
            <a:ext cx="0" cy="540443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223342" y="4959379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223342" y="5229506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23341" y="4949879"/>
            <a:ext cx="0" cy="279629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985865" y="4553060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987545" y="5093503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5214983" y="4400470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210608" y="4670600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214983" y="4390969"/>
            <a:ext cx="0" cy="279632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915320" y="3782709"/>
            <a:ext cx="106900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924462" y="2942599"/>
            <a:ext cx="106900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4983545" y="2742477"/>
            <a:ext cx="0" cy="405243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5214983" y="3018712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5210608" y="3299030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214983" y="3009212"/>
            <a:ext cx="0" cy="289818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977637" y="2744987"/>
            <a:ext cx="46837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4975941" y="3147719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3916858" y="2468175"/>
            <a:ext cx="1530798" cy="14327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4135020" y="2182022"/>
            <a:ext cx="129990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4122907" y="1640820"/>
            <a:ext cx="129990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4122907" y="1372512"/>
            <a:ext cx="129990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4122907" y="1912285"/>
            <a:ext cx="129990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4142838" y="713680"/>
            <a:ext cx="38330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536328" y="422254"/>
            <a:ext cx="0" cy="551636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167402" y="820914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5167402" y="1092253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5178350" y="820915"/>
            <a:ext cx="0" cy="271339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4538872" y="432442"/>
            <a:ext cx="61202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4531101" y="973890"/>
            <a:ext cx="63134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5160069" y="279853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5160069" y="558044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5160069" y="270352"/>
            <a:ext cx="1778" cy="287692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756417" y="112610"/>
            <a:ext cx="1374351" cy="6356727"/>
            <a:chOff x="4201437" y="150145"/>
            <a:chExt cx="1832467" cy="8475635"/>
          </a:xfrm>
        </p:grpSpPr>
        <p:sp>
          <p:nvSpPr>
            <p:cNvPr id="299" name="TextBox 298"/>
            <p:cNvSpPr txBox="1"/>
            <p:nvPr/>
          </p:nvSpPr>
          <p:spPr>
            <a:xfrm>
              <a:off x="4201437" y="517214"/>
              <a:ext cx="1832467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ST14 (KC148206)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4201437" y="884284"/>
              <a:ext cx="1832467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ST14 (KC148205)</a:t>
              </a: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4201437" y="150145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ST24</a:t>
              </a: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201437" y="1251352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ST25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4201437" y="1618421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201437" y="1985490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ST13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201437" y="2352559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ST21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4201437" y="2719627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ST26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4201437" y="3086697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ST5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201437" y="3453766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ST11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4201437" y="3820837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201437" y="4187905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201437" y="4554972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ST7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4201437" y="4922042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ST6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201437" y="5289111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ST9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201437" y="5656179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ST4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201437" y="6023250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ST8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201437" y="6390318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ST10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201437" y="6757387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ST23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201437" y="7124455"/>
              <a:ext cx="582381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ST3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201437" y="7491525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ST16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4201437" y="7858593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ST17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201437" y="8225671"/>
              <a:ext cx="699936" cy="4001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ST15</a:t>
              </a:r>
            </a:p>
          </p:txBody>
        </p:sp>
      </p:grpSp>
      <p:cxnSp>
        <p:nvCxnSpPr>
          <p:cNvPr id="332" name="Straight Connector 331"/>
          <p:cNvCxnSpPr/>
          <p:nvPr/>
        </p:nvCxnSpPr>
        <p:spPr>
          <a:xfrm>
            <a:off x="4974773" y="3574986"/>
            <a:ext cx="0" cy="405243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5196288" y="3851220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5191914" y="4131539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5196288" y="3841721"/>
            <a:ext cx="0" cy="289818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4973826" y="3577496"/>
            <a:ext cx="46837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4967169" y="3980228"/>
            <a:ext cx="2308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9" name="TextBox 358"/>
          <p:cNvSpPr txBox="1"/>
          <p:nvPr/>
        </p:nvSpPr>
        <p:spPr>
          <a:xfrm>
            <a:off x="4895404" y="224693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72</a:t>
            </a:r>
            <a:endParaRPr lang="en-US" sz="1350" dirty="0"/>
          </a:p>
        </p:txBody>
      </p:sp>
      <p:sp>
        <p:nvSpPr>
          <p:cNvPr id="360" name="TextBox 359"/>
          <p:cNvSpPr txBox="1"/>
          <p:nvPr/>
        </p:nvSpPr>
        <p:spPr>
          <a:xfrm>
            <a:off x="4893627" y="766141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65</a:t>
            </a:r>
            <a:endParaRPr lang="en-US" sz="1350" dirty="0"/>
          </a:p>
        </p:txBody>
      </p:sp>
      <p:sp>
        <p:nvSpPr>
          <p:cNvPr id="361" name="TextBox 360"/>
          <p:cNvSpPr txBox="1"/>
          <p:nvPr/>
        </p:nvSpPr>
        <p:spPr>
          <a:xfrm>
            <a:off x="3867412" y="1281368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58</a:t>
            </a:r>
            <a:endParaRPr lang="en-US" sz="1350" dirty="0"/>
          </a:p>
        </p:txBody>
      </p:sp>
      <p:sp>
        <p:nvSpPr>
          <p:cNvPr id="362" name="TextBox 361"/>
          <p:cNvSpPr txBox="1"/>
          <p:nvPr/>
        </p:nvSpPr>
        <p:spPr>
          <a:xfrm>
            <a:off x="4964491" y="2942599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90</a:t>
            </a:r>
            <a:endParaRPr lang="en-US" sz="1350" dirty="0"/>
          </a:p>
        </p:txBody>
      </p:sp>
      <p:sp>
        <p:nvSpPr>
          <p:cNvPr id="363" name="TextBox 362"/>
          <p:cNvSpPr txBox="1"/>
          <p:nvPr/>
        </p:nvSpPr>
        <p:spPr>
          <a:xfrm>
            <a:off x="4765880" y="2735190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98</a:t>
            </a:r>
            <a:endParaRPr lang="en-US" sz="1350" dirty="0"/>
          </a:p>
        </p:txBody>
      </p:sp>
      <p:sp>
        <p:nvSpPr>
          <p:cNvPr id="364" name="TextBox 363"/>
          <p:cNvSpPr txBox="1"/>
          <p:nvPr/>
        </p:nvSpPr>
        <p:spPr>
          <a:xfrm>
            <a:off x="4948381" y="4345310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90</a:t>
            </a:r>
            <a:endParaRPr lang="en-US" sz="1350" dirty="0"/>
          </a:p>
        </p:txBody>
      </p:sp>
      <p:sp>
        <p:nvSpPr>
          <p:cNvPr id="365" name="TextBox 364"/>
          <p:cNvSpPr txBox="1"/>
          <p:nvPr/>
        </p:nvSpPr>
        <p:spPr>
          <a:xfrm>
            <a:off x="4955114" y="3772478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99</a:t>
            </a:r>
            <a:endParaRPr lang="en-US" sz="1350" dirty="0"/>
          </a:p>
        </p:txBody>
      </p:sp>
      <p:sp>
        <p:nvSpPr>
          <p:cNvPr id="366" name="TextBox 365"/>
          <p:cNvSpPr txBox="1"/>
          <p:nvPr/>
        </p:nvSpPr>
        <p:spPr>
          <a:xfrm>
            <a:off x="4984325" y="4885754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99</a:t>
            </a:r>
            <a:endParaRPr lang="en-US" sz="1350" dirty="0"/>
          </a:p>
        </p:txBody>
      </p:sp>
      <p:sp>
        <p:nvSpPr>
          <p:cNvPr id="367" name="TextBox 366"/>
          <p:cNvSpPr txBox="1"/>
          <p:nvPr/>
        </p:nvSpPr>
        <p:spPr>
          <a:xfrm>
            <a:off x="4732051" y="4629075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61</a:t>
            </a:r>
            <a:endParaRPr lang="en-US" sz="1350" dirty="0"/>
          </a:p>
        </p:txBody>
      </p:sp>
      <p:sp>
        <p:nvSpPr>
          <p:cNvPr id="368" name="TextBox 367"/>
          <p:cNvSpPr txBox="1"/>
          <p:nvPr/>
        </p:nvSpPr>
        <p:spPr>
          <a:xfrm>
            <a:off x="3669256" y="4869295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94</a:t>
            </a:r>
            <a:endParaRPr lang="en-US" sz="1350" dirty="0"/>
          </a:p>
        </p:txBody>
      </p:sp>
      <p:sp>
        <p:nvSpPr>
          <p:cNvPr id="84" name="TextBox 83"/>
          <p:cNvSpPr txBox="1"/>
          <p:nvPr/>
        </p:nvSpPr>
        <p:spPr>
          <a:xfrm>
            <a:off x="4283379" y="495745"/>
            <a:ext cx="300082" cy="230832"/>
          </a:xfrm>
          <a:prstGeom prst="rect">
            <a:avLst/>
          </a:prstGeom>
          <a:noFill/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dirty="0"/>
              <a:t>79</a:t>
            </a:r>
            <a:endParaRPr lang="en-US" sz="1350" dirty="0"/>
          </a:p>
        </p:txBody>
      </p:sp>
      <p:sp>
        <p:nvSpPr>
          <p:cNvPr id="3" name="Isosceles Triangle 2"/>
          <p:cNvSpPr/>
          <p:nvPr/>
        </p:nvSpPr>
        <p:spPr>
          <a:xfrm rot="16200000">
            <a:off x="5436782" y="2035640"/>
            <a:ext cx="196170" cy="281057"/>
          </a:xfrm>
          <a:prstGeom prst="triangle">
            <a:avLst/>
          </a:prstGeom>
          <a:solidFill>
            <a:srgbClr val="0080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Isosceles Triangle 86"/>
          <p:cNvSpPr/>
          <p:nvPr/>
        </p:nvSpPr>
        <p:spPr>
          <a:xfrm rot="16200000">
            <a:off x="5436782" y="1768304"/>
            <a:ext cx="196170" cy="281057"/>
          </a:xfrm>
          <a:prstGeom prst="triangle">
            <a:avLst/>
          </a:prstGeom>
          <a:solidFill>
            <a:srgbClr val="00808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Isosceles Triangle 87"/>
          <p:cNvSpPr/>
          <p:nvPr/>
        </p:nvSpPr>
        <p:spPr>
          <a:xfrm rot="16200000">
            <a:off x="5436782" y="1494818"/>
            <a:ext cx="196170" cy="281057"/>
          </a:xfrm>
          <a:prstGeom prst="triangle">
            <a:avLst/>
          </a:prstGeom>
          <a:solidFill>
            <a:srgbClr val="66FFCC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Isosceles Triangle 88"/>
          <p:cNvSpPr/>
          <p:nvPr/>
        </p:nvSpPr>
        <p:spPr>
          <a:xfrm rot="16200000">
            <a:off x="5436782" y="1226807"/>
            <a:ext cx="196170" cy="281057"/>
          </a:xfrm>
          <a:prstGeom prst="triangle">
            <a:avLst/>
          </a:prstGeom>
          <a:solidFill>
            <a:srgbClr val="00FF8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Isosceles Triangle 93"/>
          <p:cNvSpPr/>
          <p:nvPr/>
        </p:nvSpPr>
        <p:spPr>
          <a:xfrm rot="16200000">
            <a:off x="5436782" y="4256360"/>
            <a:ext cx="196170" cy="281057"/>
          </a:xfrm>
          <a:prstGeom prst="triangle">
            <a:avLst/>
          </a:prstGeom>
          <a:solidFill>
            <a:srgbClr val="FCD5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Isosceles Triangle 89"/>
          <p:cNvSpPr/>
          <p:nvPr/>
        </p:nvSpPr>
        <p:spPr>
          <a:xfrm rot="16200000">
            <a:off x="5436782" y="937924"/>
            <a:ext cx="196170" cy="281057"/>
          </a:xfrm>
          <a:prstGeom prst="triangle">
            <a:avLst/>
          </a:prstGeom>
          <a:solidFill>
            <a:srgbClr val="40800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Isosceles Triangle 90"/>
          <p:cNvSpPr/>
          <p:nvPr/>
        </p:nvSpPr>
        <p:spPr>
          <a:xfrm rot="16200000">
            <a:off x="5436782" y="669912"/>
            <a:ext cx="196170" cy="281057"/>
          </a:xfrm>
          <a:prstGeom prst="triangle">
            <a:avLst/>
          </a:prstGeom>
          <a:solidFill>
            <a:srgbClr val="FFFF0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Isosceles Triangle 91"/>
          <p:cNvSpPr/>
          <p:nvPr/>
        </p:nvSpPr>
        <p:spPr>
          <a:xfrm rot="16200000">
            <a:off x="5436782" y="417297"/>
            <a:ext cx="196170" cy="281057"/>
          </a:xfrm>
          <a:prstGeom prst="triangle">
            <a:avLst/>
          </a:prstGeom>
          <a:solidFill>
            <a:srgbClr val="FF800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Isosceles Triangle 92"/>
          <p:cNvSpPr/>
          <p:nvPr/>
        </p:nvSpPr>
        <p:spPr>
          <a:xfrm rot="16200000">
            <a:off x="5436782" y="132863"/>
            <a:ext cx="196170" cy="281057"/>
          </a:xfrm>
          <a:prstGeom prst="triangle">
            <a:avLst/>
          </a:prstGeom>
          <a:solidFill>
            <a:srgbClr val="FF000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Isosceles Triangle 94"/>
          <p:cNvSpPr/>
          <p:nvPr/>
        </p:nvSpPr>
        <p:spPr>
          <a:xfrm rot="16200000">
            <a:off x="5436782" y="3989024"/>
            <a:ext cx="196170" cy="281057"/>
          </a:xfrm>
          <a:prstGeom prst="triangle">
            <a:avLst/>
          </a:prstGeom>
          <a:solidFill>
            <a:srgbClr val="CC66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Isosceles Triangle 95"/>
          <p:cNvSpPr/>
          <p:nvPr/>
        </p:nvSpPr>
        <p:spPr>
          <a:xfrm rot="16200000">
            <a:off x="5436782" y="3710064"/>
            <a:ext cx="196170" cy="281057"/>
          </a:xfrm>
          <a:prstGeom prst="triangle">
            <a:avLst/>
          </a:prstGeom>
          <a:solidFill>
            <a:srgbClr val="8000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Isosceles Triangle 96"/>
          <p:cNvSpPr/>
          <p:nvPr/>
        </p:nvSpPr>
        <p:spPr>
          <a:xfrm rot="16200000">
            <a:off x="5436782" y="3431104"/>
            <a:ext cx="196170" cy="281057"/>
          </a:xfrm>
          <a:prstGeom prst="triangle">
            <a:avLst/>
          </a:prstGeom>
          <a:solidFill>
            <a:srgbClr val="40008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Isosceles Triangle 97"/>
          <p:cNvSpPr/>
          <p:nvPr/>
        </p:nvSpPr>
        <p:spPr>
          <a:xfrm rot="16200000">
            <a:off x="5436782" y="3156592"/>
            <a:ext cx="196170" cy="281057"/>
          </a:xfrm>
          <a:prstGeom prst="triangle">
            <a:avLst/>
          </a:prstGeom>
          <a:solidFill>
            <a:srgbClr val="6666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Isosceles Triangle 98"/>
          <p:cNvSpPr/>
          <p:nvPr/>
        </p:nvSpPr>
        <p:spPr>
          <a:xfrm rot="16200000">
            <a:off x="5436782" y="2878145"/>
            <a:ext cx="196170" cy="281057"/>
          </a:xfrm>
          <a:prstGeom prst="triangle">
            <a:avLst/>
          </a:prstGeom>
          <a:solidFill>
            <a:srgbClr val="0000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Isosceles Triangle 99"/>
          <p:cNvSpPr/>
          <p:nvPr/>
        </p:nvSpPr>
        <p:spPr>
          <a:xfrm rot="16200000">
            <a:off x="5436782" y="2604659"/>
            <a:ext cx="196170" cy="281057"/>
          </a:xfrm>
          <a:prstGeom prst="triangle">
            <a:avLst/>
          </a:prstGeom>
          <a:solidFill>
            <a:srgbClr val="66CC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Isosceles Triangle 100"/>
          <p:cNvSpPr/>
          <p:nvPr/>
        </p:nvSpPr>
        <p:spPr>
          <a:xfrm rot="16200000">
            <a:off x="5436782" y="2326211"/>
            <a:ext cx="196170" cy="281057"/>
          </a:xfrm>
          <a:prstGeom prst="triangle">
            <a:avLst/>
          </a:prstGeom>
          <a:solidFill>
            <a:srgbClr val="00408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Isosceles Triangle 102"/>
          <p:cNvSpPr/>
          <p:nvPr/>
        </p:nvSpPr>
        <p:spPr>
          <a:xfrm rot="16200000">
            <a:off x="5436782" y="6181937"/>
            <a:ext cx="196170" cy="281057"/>
          </a:xfrm>
          <a:prstGeom prst="triangle">
            <a:avLst/>
          </a:prstGeom>
          <a:solidFill>
            <a:srgbClr val="333333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Isosceles Triangle 103"/>
          <p:cNvSpPr/>
          <p:nvPr/>
        </p:nvSpPr>
        <p:spPr>
          <a:xfrm rot="16200000">
            <a:off x="5436782" y="5924874"/>
            <a:ext cx="196170" cy="281057"/>
          </a:xfrm>
          <a:prstGeom prst="triangle">
            <a:avLst/>
          </a:prstGeom>
          <a:solidFill>
            <a:srgbClr val="7F7F7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Isosceles Triangle 104"/>
          <p:cNvSpPr/>
          <p:nvPr/>
        </p:nvSpPr>
        <p:spPr>
          <a:xfrm rot="16200000">
            <a:off x="5436782" y="5640440"/>
            <a:ext cx="196170" cy="281057"/>
          </a:xfrm>
          <a:prstGeom prst="triangle">
            <a:avLst/>
          </a:prstGeom>
          <a:solidFill>
            <a:srgbClr val="CCCCCC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Isosceles Triangle 105"/>
          <p:cNvSpPr/>
          <p:nvPr/>
        </p:nvSpPr>
        <p:spPr>
          <a:xfrm rot="16200000">
            <a:off x="5436782" y="5366954"/>
            <a:ext cx="196170" cy="281057"/>
          </a:xfrm>
          <a:prstGeom prst="triangle">
            <a:avLst/>
          </a:prstGeom>
          <a:solidFill>
            <a:srgbClr val="CCA19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Isosceles Triangle 107"/>
          <p:cNvSpPr/>
          <p:nvPr/>
        </p:nvSpPr>
        <p:spPr>
          <a:xfrm rot="16200000">
            <a:off x="5436782" y="5087993"/>
            <a:ext cx="196170" cy="281057"/>
          </a:xfrm>
          <a:prstGeom prst="triangle">
            <a:avLst/>
          </a:prstGeom>
          <a:solidFill>
            <a:srgbClr val="FF008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Isosceles Triangle 108"/>
          <p:cNvSpPr/>
          <p:nvPr/>
        </p:nvSpPr>
        <p:spPr>
          <a:xfrm rot="16200000">
            <a:off x="5436782" y="4819982"/>
            <a:ext cx="196170" cy="281057"/>
          </a:xfrm>
          <a:prstGeom prst="triangle">
            <a:avLst/>
          </a:prstGeom>
          <a:solidFill>
            <a:srgbClr val="800040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8" y="4340460"/>
            <a:ext cx="1643089" cy="1314471"/>
          </a:xfrm>
          <a:prstGeom prst="rect">
            <a:avLst/>
          </a:prstGeom>
        </p:spPr>
      </p:pic>
      <p:sp>
        <p:nvSpPr>
          <p:cNvPr id="110" name="Isosceles Triangle 109"/>
          <p:cNvSpPr/>
          <p:nvPr/>
        </p:nvSpPr>
        <p:spPr>
          <a:xfrm rot="16200000">
            <a:off x="5436782" y="4524599"/>
            <a:ext cx="196170" cy="281057"/>
          </a:xfrm>
          <a:prstGeom prst="triangle">
            <a:avLst/>
          </a:prstGeom>
          <a:solidFill>
            <a:srgbClr val="A58DFF"/>
          </a:solidFill>
          <a:ln w="254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34" y="5736254"/>
            <a:ext cx="571500" cy="571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4" y="5096912"/>
            <a:ext cx="1507591" cy="10075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24" y="6275638"/>
            <a:ext cx="713009" cy="5658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74" y="1018738"/>
            <a:ext cx="1515454" cy="1190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78614" y="5444097"/>
            <a:ext cx="1008112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da-DK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Billede 28">
            <a:extLst>
              <a:ext uri="{FF2B5EF4-FFF2-40B4-BE49-F238E27FC236}">
                <a16:creationId xmlns:a16="http://schemas.microsoft.com/office/drawing/2014/main" id="{5EE144A6-DD98-48D7-AEA3-A86677977D6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60" y="3218258"/>
            <a:ext cx="1865376" cy="1246632"/>
          </a:xfrm>
          <a:prstGeom prst="rect">
            <a:avLst/>
          </a:prstGeom>
        </p:spPr>
      </p:pic>
      <p:pic>
        <p:nvPicPr>
          <p:cNvPr id="31" name="Billede 30">
            <a:extLst>
              <a:ext uri="{FF2B5EF4-FFF2-40B4-BE49-F238E27FC236}">
                <a16:creationId xmlns:a16="http://schemas.microsoft.com/office/drawing/2014/main" id="{C1B0F03F-955D-40BB-99C1-06624B11BF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67" y="1804696"/>
            <a:ext cx="1310933" cy="13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96" y="260648"/>
            <a:ext cx="8312727" cy="715681"/>
          </a:xfrm>
        </p:spPr>
        <p:txBody>
          <a:bodyPr/>
          <a:lstStyle/>
          <a:p>
            <a:r>
              <a:rPr lang="en-US" dirty="0"/>
              <a:t>Blastocystis in non-human primates</a:t>
            </a:r>
            <a:endParaRPr lang="da-DK" dirty="0"/>
          </a:p>
        </p:txBody>
      </p:sp>
      <p:pic>
        <p:nvPicPr>
          <p:cNvPr id="5" name="Picture 2" descr="http://genealogyreligion.net/wp-content/uploads/2013/03/Primate-clade-tr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124744"/>
            <a:ext cx="753757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boks 2"/>
          <p:cNvSpPr txBox="1"/>
          <p:nvPr/>
        </p:nvSpPr>
        <p:spPr>
          <a:xfrm>
            <a:off x="6009850" y="3009726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kstboks 4"/>
          <p:cNvSpPr txBox="1"/>
          <p:nvPr/>
        </p:nvSpPr>
        <p:spPr>
          <a:xfrm>
            <a:off x="7738042" y="2996952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kstboks 5"/>
          <p:cNvSpPr txBox="1"/>
          <p:nvPr/>
        </p:nvSpPr>
        <p:spPr>
          <a:xfrm>
            <a:off x="7738042" y="3513782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kstboks 6"/>
          <p:cNvSpPr txBox="1"/>
          <p:nvPr/>
        </p:nvSpPr>
        <p:spPr>
          <a:xfrm>
            <a:off x="7738042" y="4089846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kstboks 7"/>
          <p:cNvSpPr txBox="1"/>
          <p:nvPr/>
        </p:nvSpPr>
        <p:spPr>
          <a:xfrm>
            <a:off x="7738042" y="4611318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kstboks 8"/>
          <p:cNvSpPr txBox="1"/>
          <p:nvPr/>
        </p:nvSpPr>
        <p:spPr>
          <a:xfrm>
            <a:off x="6009850" y="3558494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kstboks 9"/>
          <p:cNvSpPr txBox="1"/>
          <p:nvPr/>
        </p:nvSpPr>
        <p:spPr>
          <a:xfrm>
            <a:off x="6009850" y="4089846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kstboks 10"/>
          <p:cNvSpPr txBox="1"/>
          <p:nvPr/>
        </p:nvSpPr>
        <p:spPr>
          <a:xfrm>
            <a:off x="6009850" y="4593902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kstboks 11"/>
          <p:cNvSpPr txBox="1"/>
          <p:nvPr/>
        </p:nvSpPr>
        <p:spPr>
          <a:xfrm>
            <a:off x="3818546" y="2979536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kstboks 12"/>
          <p:cNvSpPr txBox="1"/>
          <p:nvPr/>
        </p:nvSpPr>
        <p:spPr>
          <a:xfrm>
            <a:off x="3849610" y="3500134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kstboks 13"/>
          <p:cNvSpPr txBox="1"/>
          <p:nvPr/>
        </p:nvSpPr>
        <p:spPr>
          <a:xfrm>
            <a:off x="3839730" y="4011150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kstboks 14"/>
          <p:cNvSpPr txBox="1"/>
          <p:nvPr/>
        </p:nvSpPr>
        <p:spPr>
          <a:xfrm>
            <a:off x="3057522" y="3513782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kstboks 15"/>
          <p:cNvSpPr txBox="1"/>
          <p:nvPr/>
        </p:nvSpPr>
        <p:spPr>
          <a:xfrm>
            <a:off x="3057522" y="4005064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kstboks 16"/>
          <p:cNvSpPr txBox="1"/>
          <p:nvPr/>
        </p:nvSpPr>
        <p:spPr>
          <a:xfrm>
            <a:off x="3057522" y="4521894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kstboks 17"/>
          <p:cNvSpPr txBox="1"/>
          <p:nvPr/>
        </p:nvSpPr>
        <p:spPr>
          <a:xfrm>
            <a:off x="3030226" y="2996952"/>
            <a:ext cx="50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kstboks 3"/>
          <p:cNvSpPr txBox="1"/>
          <p:nvPr/>
        </p:nvSpPr>
        <p:spPr>
          <a:xfrm>
            <a:off x="1617365" y="2708920"/>
            <a:ext cx="3600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33579" y="876350"/>
            <a:ext cx="4511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  <p:sp>
        <p:nvSpPr>
          <p:cNvPr id="4" name="Højre klammeparentes 3">
            <a:extLst>
              <a:ext uri="{FF2B5EF4-FFF2-40B4-BE49-F238E27FC236}">
                <a16:creationId xmlns:a16="http://schemas.microsoft.com/office/drawing/2014/main" id="{347CD4B0-A56D-4F17-9878-7ACA0D6C5142}"/>
              </a:ext>
            </a:extLst>
          </p:cNvPr>
          <p:cNvSpPr/>
          <p:nvPr/>
        </p:nvSpPr>
        <p:spPr>
          <a:xfrm rot="5400000">
            <a:off x="6122756" y="1808846"/>
            <a:ext cx="256968" cy="2520280"/>
          </a:xfrm>
          <a:prstGeom prst="rightBrac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585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00" y="350152"/>
            <a:ext cx="9165600" cy="583200"/>
          </a:xfrm>
        </p:spPr>
        <p:txBody>
          <a:bodyPr/>
          <a:lstStyle/>
          <a:p>
            <a:r>
              <a:rPr lang="en-US" dirty="0"/>
              <a:t>Cryptic host specificity – ST3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9" y="1041629"/>
            <a:ext cx="7966805" cy="4817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517" y="6176146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 err="1">
                <a:solidFill>
                  <a:srgbClr val="0000FF"/>
                </a:solidFill>
              </a:rPr>
              <a:t>Alfellani</a:t>
            </a:r>
            <a:r>
              <a:rPr lang="da-DK" b="1" dirty="0">
                <a:solidFill>
                  <a:srgbClr val="0000FF"/>
                </a:solidFill>
              </a:rPr>
              <a:t> et al., Parasitology. 2013 Jul;140(8):966-71</a:t>
            </a:r>
          </a:p>
        </p:txBody>
      </p:sp>
    </p:spTree>
    <p:extLst>
      <p:ext uri="{BB962C8B-B14F-4D97-AF65-F5344CB8AC3E}">
        <p14:creationId xmlns:p14="http://schemas.microsoft.com/office/powerpoint/2010/main" val="180333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BB1E41C-D2EC-4BA3-B996-5497C844C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9104" y="1439415"/>
            <a:ext cx="3637336" cy="4420800"/>
          </a:xfrm>
        </p:spPr>
        <p:txBody>
          <a:bodyPr/>
          <a:lstStyle/>
          <a:p>
            <a:r>
              <a:rPr lang="da-DK" dirty="0"/>
              <a:t>One of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parasites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cultured</a:t>
            </a:r>
            <a:r>
              <a:rPr lang="da-DK" dirty="0"/>
              <a:t> with </a:t>
            </a:r>
            <a:r>
              <a:rPr lang="da-DK" dirty="0" err="1"/>
              <a:t>little</a:t>
            </a:r>
            <a:r>
              <a:rPr lang="da-DK" dirty="0"/>
              <a:t> </a:t>
            </a:r>
            <a:r>
              <a:rPr lang="da-DK" dirty="0" err="1"/>
              <a:t>effort</a:t>
            </a:r>
            <a:endParaRPr lang="da-DK" dirty="0"/>
          </a:p>
          <a:p>
            <a:r>
              <a:rPr lang="da-DK" dirty="0"/>
              <a:t>(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inexpensive</a:t>
            </a:r>
            <a:r>
              <a:rPr lang="da-DK" dirty="0"/>
              <a:t>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20FCBB-AD8E-40EF-887E-0588A757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i="1" dirty="0"/>
              <a:t>Blastocystis</a:t>
            </a:r>
            <a:r>
              <a:rPr lang="da-DK" dirty="0"/>
              <a:t> </a:t>
            </a:r>
            <a:r>
              <a:rPr lang="da-DK" dirty="0" err="1"/>
              <a:t>culture</a:t>
            </a:r>
            <a:endParaRPr lang="da-DK" dirty="0"/>
          </a:p>
        </p:txBody>
      </p:sp>
      <p:pic>
        <p:nvPicPr>
          <p:cNvPr id="4" name="Picture 9" descr="blasto2">
            <a:extLst>
              <a:ext uri="{FF2B5EF4-FFF2-40B4-BE49-F238E27FC236}">
                <a16:creationId xmlns:a16="http://schemas.microsoft.com/office/drawing/2014/main" id="{30F7CE38-6A47-4148-A17A-BCDCC9C1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412776"/>
            <a:ext cx="4614862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0AAFE47-B2A9-4F96-B1A2-ADE1CB3BF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4191088"/>
            <a:ext cx="3448441" cy="24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B2EEBFF5-436A-4956-9C56-4F9988CB5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9" y="620688"/>
            <a:ext cx="9324538" cy="605784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3D8DDAB-78E7-4877-850B-5FEF1A99975E}"/>
              </a:ext>
            </a:extLst>
          </p:cNvPr>
          <p:cNvSpPr txBox="1"/>
          <p:nvPr/>
        </p:nvSpPr>
        <p:spPr>
          <a:xfrm>
            <a:off x="1640632" y="58052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Colonization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2A545BE-5142-4769-9C3B-FD5FAA11C9A6}"/>
              </a:ext>
            </a:extLst>
          </p:cNvPr>
          <p:cNvSpPr txBox="1"/>
          <p:nvPr/>
        </p:nvSpPr>
        <p:spPr>
          <a:xfrm>
            <a:off x="6105128" y="575194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Colonization</a:t>
            </a:r>
            <a:r>
              <a:rPr lang="da-DK" dirty="0"/>
              <a:t>? </a:t>
            </a:r>
            <a:r>
              <a:rPr lang="da-DK" dirty="0" err="1"/>
              <a:t>Contamination</a:t>
            </a:r>
            <a:r>
              <a:rPr lang="da-DK" dirty="0"/>
              <a:t>? Blastocystis from </a:t>
            </a:r>
            <a:r>
              <a:rPr lang="da-DK" dirty="0" err="1"/>
              <a:t>prey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806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504" y="310887"/>
            <a:ext cx="9165600" cy="583200"/>
          </a:xfrm>
        </p:spPr>
        <p:txBody>
          <a:bodyPr/>
          <a:lstStyle/>
          <a:p>
            <a:r>
              <a:rPr lang="da-DK" dirty="0"/>
              <a:t>LIKELY scenario in </a:t>
            </a:r>
            <a:r>
              <a:rPr lang="da-DK" dirty="0" err="1"/>
              <a:t>humans</a:t>
            </a:r>
            <a:endParaRPr lang="da-DK" dirty="0"/>
          </a:p>
        </p:txBody>
      </p:sp>
      <p:cxnSp>
        <p:nvCxnSpPr>
          <p:cNvPr id="5" name="Lige forbindelse 4"/>
          <p:cNvCxnSpPr/>
          <p:nvPr/>
        </p:nvCxnSpPr>
        <p:spPr>
          <a:xfrm>
            <a:off x="1640632" y="5517232"/>
            <a:ext cx="59766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Lige forbindelse 5"/>
          <p:cNvCxnSpPr/>
          <p:nvPr/>
        </p:nvCxnSpPr>
        <p:spPr>
          <a:xfrm flipV="1">
            <a:off x="1640632" y="1412776"/>
            <a:ext cx="0" cy="4104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2644083" y="1333614"/>
            <a:ext cx="288032" cy="41836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/>
          <p:cNvSpPr/>
          <p:nvPr/>
        </p:nvSpPr>
        <p:spPr>
          <a:xfrm>
            <a:off x="3557738" y="2276872"/>
            <a:ext cx="288032" cy="3236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/>
          <p:cNvSpPr/>
          <p:nvPr/>
        </p:nvSpPr>
        <p:spPr>
          <a:xfrm>
            <a:off x="4471393" y="4869160"/>
            <a:ext cx="288032" cy="643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/>
          <p:cNvSpPr/>
          <p:nvPr/>
        </p:nvSpPr>
        <p:spPr>
          <a:xfrm>
            <a:off x="5385048" y="4869160"/>
            <a:ext cx="288032" cy="643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" name="Lige forbindelse 13"/>
          <p:cNvCxnSpPr/>
          <p:nvPr/>
        </p:nvCxnSpPr>
        <p:spPr>
          <a:xfrm>
            <a:off x="1507730" y="2616148"/>
            <a:ext cx="265804" cy="20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1530179" y="3284985"/>
            <a:ext cx="265804" cy="20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1552628" y="4005065"/>
            <a:ext cx="265804" cy="20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1575077" y="4704380"/>
            <a:ext cx="265804" cy="20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felt 20"/>
          <p:cNvSpPr txBox="1"/>
          <p:nvPr/>
        </p:nvSpPr>
        <p:spPr>
          <a:xfrm>
            <a:off x="2045572" y="5518974"/>
            <a:ext cx="1251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Gut-</a:t>
            </a:r>
            <a:r>
              <a:rPr lang="da-DK" dirty="0" err="1"/>
              <a:t>healthy</a:t>
            </a:r>
            <a:endParaRPr lang="da-DK" dirty="0"/>
          </a:p>
        </p:txBody>
      </p:sp>
      <p:sp>
        <p:nvSpPr>
          <p:cNvPr id="22" name="Tekstfelt 21"/>
          <p:cNvSpPr txBox="1"/>
          <p:nvPr/>
        </p:nvSpPr>
        <p:spPr>
          <a:xfrm>
            <a:off x="3296816" y="551284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IBS</a:t>
            </a:r>
          </a:p>
        </p:txBody>
      </p:sp>
      <p:sp>
        <p:nvSpPr>
          <p:cNvPr id="23" name="Tekstfelt 22"/>
          <p:cNvSpPr txBox="1"/>
          <p:nvPr/>
        </p:nvSpPr>
        <p:spPr>
          <a:xfrm>
            <a:off x="4368924" y="5518973"/>
            <a:ext cx="9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IBD</a:t>
            </a:r>
          </a:p>
        </p:txBody>
      </p:sp>
      <p:sp>
        <p:nvSpPr>
          <p:cNvPr id="24" name="Tekstfelt 23"/>
          <p:cNvSpPr txBox="1"/>
          <p:nvPr/>
        </p:nvSpPr>
        <p:spPr>
          <a:xfrm>
            <a:off x="5169024" y="5518974"/>
            <a:ext cx="242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Acute</a:t>
            </a:r>
            <a:r>
              <a:rPr lang="da-DK" dirty="0"/>
              <a:t> </a:t>
            </a:r>
            <a:r>
              <a:rPr lang="da-DK" dirty="0" err="1"/>
              <a:t>diarrhoea</a:t>
            </a:r>
            <a:r>
              <a:rPr lang="da-DK" dirty="0"/>
              <a:t>/</a:t>
            </a:r>
            <a:r>
              <a:rPr lang="da-DK" dirty="0" err="1"/>
              <a:t>Clos</a:t>
            </a:r>
            <a:r>
              <a:rPr lang="da-DK" dirty="0"/>
              <a:t>. </a:t>
            </a:r>
            <a:r>
              <a:rPr lang="da-DK" dirty="0" err="1"/>
              <a:t>Diff</a:t>
            </a:r>
            <a:r>
              <a:rPr lang="da-DK" dirty="0"/>
              <a:t>.</a:t>
            </a:r>
          </a:p>
        </p:txBody>
      </p:sp>
      <p:cxnSp>
        <p:nvCxnSpPr>
          <p:cNvPr id="25" name="Lige forbindelse 24"/>
          <p:cNvCxnSpPr/>
          <p:nvPr/>
        </p:nvCxnSpPr>
        <p:spPr>
          <a:xfrm>
            <a:off x="1530179" y="1896068"/>
            <a:ext cx="265804" cy="20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felt 26"/>
          <p:cNvSpPr txBox="1"/>
          <p:nvPr/>
        </p:nvSpPr>
        <p:spPr>
          <a:xfrm>
            <a:off x="848544" y="45811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5%</a:t>
            </a:r>
          </a:p>
        </p:txBody>
      </p:sp>
      <p:sp>
        <p:nvSpPr>
          <p:cNvPr id="28" name="Tekstfelt 27"/>
          <p:cNvSpPr txBox="1"/>
          <p:nvPr/>
        </p:nvSpPr>
        <p:spPr>
          <a:xfrm>
            <a:off x="744192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10%</a:t>
            </a:r>
          </a:p>
        </p:txBody>
      </p:sp>
      <p:sp>
        <p:nvSpPr>
          <p:cNvPr id="29" name="Tekstfelt 28"/>
          <p:cNvSpPr txBox="1"/>
          <p:nvPr/>
        </p:nvSpPr>
        <p:spPr>
          <a:xfrm>
            <a:off x="758070" y="31316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15%</a:t>
            </a:r>
          </a:p>
        </p:txBody>
      </p:sp>
      <p:sp>
        <p:nvSpPr>
          <p:cNvPr id="30" name="Tekstfelt 29"/>
          <p:cNvSpPr txBox="1"/>
          <p:nvPr/>
        </p:nvSpPr>
        <p:spPr>
          <a:xfrm>
            <a:off x="771948" y="24208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20%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785826" y="17008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25%</a:t>
            </a:r>
          </a:p>
        </p:txBody>
      </p:sp>
      <p:sp>
        <p:nvSpPr>
          <p:cNvPr id="32" name="Højrepil 31"/>
          <p:cNvSpPr/>
          <p:nvPr/>
        </p:nvSpPr>
        <p:spPr>
          <a:xfrm rot="2902977">
            <a:off x="2630864" y="2165893"/>
            <a:ext cx="3672408" cy="280877"/>
          </a:xfrm>
          <a:prstGeom prst="rightArrow">
            <a:avLst>
              <a:gd name="adj1" fmla="val 50000"/>
              <a:gd name="adj2" fmla="val 2093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Tekstfelt 32"/>
          <p:cNvSpPr txBox="1"/>
          <p:nvPr/>
        </p:nvSpPr>
        <p:spPr>
          <a:xfrm>
            <a:off x="1752305" y="6196364"/>
            <a:ext cx="127632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EUBIOSIS</a:t>
            </a:r>
          </a:p>
        </p:txBody>
      </p:sp>
      <p:sp>
        <p:nvSpPr>
          <p:cNvPr id="34" name="Tekstfelt 33"/>
          <p:cNvSpPr txBox="1"/>
          <p:nvPr/>
        </p:nvSpPr>
        <p:spPr>
          <a:xfrm>
            <a:off x="4808984" y="6181480"/>
            <a:ext cx="158417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a-DK" dirty="0"/>
              <a:t>DYSBIOSIS</a:t>
            </a:r>
          </a:p>
        </p:txBody>
      </p:sp>
      <p:sp>
        <p:nvSpPr>
          <p:cNvPr id="35" name="Højrepil 34"/>
          <p:cNvSpPr/>
          <p:nvPr/>
        </p:nvSpPr>
        <p:spPr>
          <a:xfrm>
            <a:off x="3028634" y="6225708"/>
            <a:ext cx="1736125" cy="280877"/>
          </a:xfrm>
          <a:prstGeom prst="rightArrow">
            <a:avLst>
              <a:gd name="adj1" fmla="val 50000"/>
              <a:gd name="adj2" fmla="val 2093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ekstfelt 2"/>
          <p:cNvSpPr txBox="1"/>
          <p:nvPr/>
        </p:nvSpPr>
        <p:spPr>
          <a:xfrm>
            <a:off x="6206748" y="1772816"/>
            <a:ext cx="3210748" cy="1569660"/>
          </a:xfrm>
          <a:prstGeom prst="rect">
            <a:avLst/>
          </a:prstGeom>
          <a:solidFill>
            <a:srgbClr val="FFC000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dirty="0"/>
              <a:t>The relative </a:t>
            </a:r>
            <a:r>
              <a:rPr lang="da-DK" sz="2400" dirty="0" err="1"/>
              <a:t>prevalence</a:t>
            </a:r>
            <a:r>
              <a:rPr lang="da-DK" sz="2400" dirty="0"/>
              <a:t> of </a:t>
            </a:r>
            <a:r>
              <a:rPr lang="da-DK" sz="2400" i="1" dirty="0"/>
              <a:t>Blastocystis</a:t>
            </a:r>
            <a:r>
              <a:rPr lang="da-DK" sz="2400" dirty="0"/>
              <a:t> in a given population </a:t>
            </a:r>
            <a:r>
              <a:rPr lang="da-DK" sz="2400" dirty="0" err="1"/>
              <a:t>may</a:t>
            </a:r>
            <a:r>
              <a:rPr lang="da-DK" sz="2400" dirty="0"/>
              <a:t> </a:t>
            </a:r>
            <a:r>
              <a:rPr lang="da-DK" sz="2400" dirty="0" err="1"/>
              <a:t>reflect</a:t>
            </a:r>
            <a:r>
              <a:rPr lang="da-DK" sz="2400" dirty="0"/>
              <a:t> the </a:t>
            </a:r>
            <a:r>
              <a:rPr lang="da-DK" sz="2400" dirty="0" err="1"/>
              <a:t>degree</a:t>
            </a:r>
            <a:r>
              <a:rPr lang="da-DK" sz="2400" dirty="0"/>
              <a:t> of </a:t>
            </a:r>
            <a:r>
              <a:rPr lang="da-DK" sz="2400" dirty="0" err="1"/>
              <a:t>dysbiosis</a:t>
            </a:r>
            <a:r>
              <a:rPr lang="da-DK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075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7D573515-3A94-4161-A2A1-1CCD2AD7F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4624"/>
            <a:ext cx="7848872" cy="5494211"/>
          </a:xfrm>
        </p:spPr>
      </p:pic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FB338824-AED2-46FF-9A34-91E6D4FAFA37}"/>
              </a:ext>
            </a:extLst>
          </p:cNvPr>
          <p:cNvSpPr txBox="1">
            <a:spLocks/>
          </p:cNvSpPr>
          <p:nvPr/>
        </p:nvSpPr>
        <p:spPr>
          <a:xfrm>
            <a:off x="848544" y="5661248"/>
            <a:ext cx="7920880" cy="936104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200" dirty="0" err="1"/>
              <a:t>Figure</a:t>
            </a:r>
            <a:r>
              <a:rPr lang="da-DK" sz="1200" dirty="0"/>
              <a:t> 1. </a:t>
            </a:r>
            <a:r>
              <a:rPr lang="da-DK" sz="1200" dirty="0" err="1"/>
              <a:t>Hypothesis</a:t>
            </a:r>
            <a:r>
              <a:rPr lang="da-DK" sz="1200" dirty="0"/>
              <a:t>: </a:t>
            </a:r>
            <a:r>
              <a:rPr lang="da-DK" sz="1200" i="1" dirty="0"/>
              <a:t>Blastocystis</a:t>
            </a:r>
            <a:r>
              <a:rPr lang="da-DK" sz="1200" dirty="0"/>
              <a:t> </a:t>
            </a:r>
            <a:r>
              <a:rPr lang="da-DK" sz="1200" dirty="0" err="1"/>
              <a:t>colonisation</a:t>
            </a:r>
            <a:r>
              <a:rPr lang="da-DK" sz="1200" dirty="0"/>
              <a:t> (</a:t>
            </a:r>
            <a:r>
              <a:rPr lang="da-DK" sz="1200" dirty="0" err="1"/>
              <a:t>left</a:t>
            </a:r>
            <a:r>
              <a:rPr lang="da-DK" sz="1200" dirty="0"/>
              <a:t> </a:t>
            </a:r>
            <a:r>
              <a:rPr lang="da-DK" sz="1200" dirty="0" err="1"/>
              <a:t>half</a:t>
            </a:r>
            <a:r>
              <a:rPr lang="da-DK" sz="1200" dirty="0"/>
              <a:t> of the image) and high </a:t>
            </a:r>
            <a:r>
              <a:rPr lang="da-DK" sz="1200" dirty="0" err="1"/>
              <a:t>strictly</a:t>
            </a:r>
            <a:r>
              <a:rPr lang="da-DK" sz="1200" dirty="0"/>
              <a:t> </a:t>
            </a:r>
            <a:r>
              <a:rPr lang="da-DK" sz="1200" dirty="0" err="1"/>
              <a:t>anaerobic</a:t>
            </a:r>
            <a:r>
              <a:rPr lang="da-DK" sz="1200" dirty="0"/>
              <a:t> gut </a:t>
            </a:r>
            <a:r>
              <a:rPr lang="da-DK" sz="1200" dirty="0" err="1"/>
              <a:t>microbiota</a:t>
            </a:r>
            <a:r>
              <a:rPr lang="da-DK" sz="1200" dirty="0"/>
              <a:t> </a:t>
            </a:r>
            <a:r>
              <a:rPr lang="da-DK" sz="1200" dirty="0" err="1"/>
              <a:t>diversity</a:t>
            </a:r>
            <a:r>
              <a:rPr lang="da-DK" sz="1200" dirty="0"/>
              <a:t> is </a:t>
            </a:r>
            <a:r>
              <a:rPr lang="da-DK" sz="1200" dirty="0" err="1"/>
              <a:t>characteristic</a:t>
            </a:r>
            <a:r>
              <a:rPr lang="da-DK" sz="1200" dirty="0"/>
              <a:t> of </a:t>
            </a:r>
            <a:r>
              <a:rPr lang="da-DK" sz="1200" dirty="0" err="1"/>
              <a:t>individuals</a:t>
            </a:r>
            <a:r>
              <a:rPr lang="da-DK" sz="1200" dirty="0"/>
              <a:t> with an </a:t>
            </a:r>
            <a:r>
              <a:rPr lang="da-DK" sz="1200" dirty="0" err="1"/>
              <a:t>active</a:t>
            </a:r>
            <a:r>
              <a:rPr lang="da-DK" sz="1200" dirty="0"/>
              <a:t> </a:t>
            </a:r>
            <a:r>
              <a:rPr lang="da-DK" sz="1200" dirty="0" err="1"/>
              <a:t>life</a:t>
            </a:r>
            <a:r>
              <a:rPr lang="da-DK" sz="1200" dirty="0"/>
              <a:t> style, </a:t>
            </a:r>
            <a:r>
              <a:rPr lang="da-DK" sz="1200" dirty="0" err="1"/>
              <a:t>lower</a:t>
            </a:r>
            <a:r>
              <a:rPr lang="da-DK" sz="1200" dirty="0"/>
              <a:t> BMI, and a fiber-</a:t>
            </a:r>
            <a:r>
              <a:rPr lang="da-DK" sz="1200" dirty="0" err="1"/>
              <a:t>rich</a:t>
            </a:r>
            <a:r>
              <a:rPr lang="da-DK" sz="1200" dirty="0"/>
              <a:t> diet </a:t>
            </a:r>
            <a:r>
              <a:rPr lang="da-DK" sz="1200" dirty="0" err="1"/>
              <a:t>that</a:t>
            </a:r>
            <a:r>
              <a:rPr lang="da-DK" sz="1200" dirty="0"/>
              <a:t> </a:t>
            </a:r>
            <a:r>
              <a:rPr lang="da-DK" sz="1200" dirty="0" err="1"/>
              <a:t>involves</a:t>
            </a:r>
            <a:r>
              <a:rPr lang="da-DK" sz="1200" dirty="0"/>
              <a:t> </a:t>
            </a:r>
            <a:r>
              <a:rPr lang="da-DK" sz="1200" dirty="0" err="1"/>
              <a:t>raw</a:t>
            </a:r>
            <a:r>
              <a:rPr lang="da-DK" sz="1200" dirty="0"/>
              <a:t> food, </a:t>
            </a:r>
            <a:r>
              <a:rPr lang="da-DK" sz="1200" dirty="0" err="1"/>
              <a:t>including</a:t>
            </a:r>
            <a:r>
              <a:rPr lang="da-DK" sz="1200" dirty="0"/>
              <a:t> </a:t>
            </a:r>
            <a:r>
              <a:rPr lang="da-DK" sz="1200" dirty="0" err="1"/>
              <a:t>vegetables</a:t>
            </a:r>
            <a:r>
              <a:rPr lang="da-DK" sz="1200" dirty="0"/>
              <a:t>, </a:t>
            </a:r>
            <a:r>
              <a:rPr lang="da-DK" sz="1200" dirty="0" err="1"/>
              <a:t>whereas</a:t>
            </a:r>
            <a:r>
              <a:rPr lang="da-DK" sz="1200" dirty="0"/>
              <a:t> </a:t>
            </a:r>
            <a:r>
              <a:rPr lang="da-DK" sz="1200" dirty="0" err="1"/>
              <a:t>individuals</a:t>
            </a:r>
            <a:r>
              <a:rPr lang="da-DK" sz="1200" dirty="0"/>
              <a:t> with </a:t>
            </a:r>
            <a:r>
              <a:rPr lang="da-DK" sz="1200" dirty="0" err="1"/>
              <a:t>sedentary</a:t>
            </a:r>
            <a:r>
              <a:rPr lang="da-DK" sz="1200" dirty="0"/>
              <a:t> </a:t>
            </a:r>
            <a:r>
              <a:rPr lang="da-DK" sz="1200" dirty="0" err="1"/>
              <a:t>life</a:t>
            </a:r>
            <a:r>
              <a:rPr lang="da-DK" sz="1200" dirty="0"/>
              <a:t> styles, </a:t>
            </a:r>
            <a:r>
              <a:rPr lang="da-DK" sz="1200" dirty="0" err="1"/>
              <a:t>higher</a:t>
            </a:r>
            <a:r>
              <a:rPr lang="da-DK" sz="1200" dirty="0"/>
              <a:t> BMI, and a low-fiber diet </a:t>
            </a:r>
            <a:r>
              <a:rPr lang="da-DK" sz="1200" dirty="0" err="1"/>
              <a:t>comprising</a:t>
            </a:r>
            <a:r>
              <a:rPr lang="da-DK" sz="1200" dirty="0"/>
              <a:t> </a:t>
            </a:r>
            <a:r>
              <a:rPr lang="da-DK" sz="1200" dirty="0" err="1"/>
              <a:t>mainly</a:t>
            </a:r>
            <a:r>
              <a:rPr lang="da-DK" sz="1200" dirty="0"/>
              <a:t> </a:t>
            </a:r>
            <a:r>
              <a:rPr lang="da-DK" sz="1200" dirty="0" err="1"/>
              <a:t>ultra-processed</a:t>
            </a:r>
            <a:r>
              <a:rPr lang="da-DK" sz="1200" dirty="0"/>
              <a:t> food have low-</a:t>
            </a:r>
            <a:r>
              <a:rPr lang="da-DK" sz="1200" dirty="0" err="1"/>
              <a:t>diversity</a:t>
            </a:r>
            <a:r>
              <a:rPr lang="da-DK" sz="1200" dirty="0"/>
              <a:t>, </a:t>
            </a:r>
            <a:r>
              <a:rPr lang="da-DK" sz="1200" dirty="0" err="1"/>
              <a:t>facultative</a:t>
            </a:r>
            <a:r>
              <a:rPr lang="da-DK" sz="1200" dirty="0"/>
              <a:t> </a:t>
            </a:r>
            <a:r>
              <a:rPr lang="da-DK" sz="1200" dirty="0" err="1"/>
              <a:t>anaerobic</a:t>
            </a:r>
            <a:r>
              <a:rPr lang="da-DK" sz="1200" dirty="0"/>
              <a:t>, </a:t>
            </a:r>
            <a:r>
              <a:rPr lang="da-DK" sz="1200" dirty="0" err="1"/>
              <a:t>parasite-free</a:t>
            </a:r>
            <a:r>
              <a:rPr lang="da-DK" sz="1200" dirty="0"/>
              <a:t> gut </a:t>
            </a:r>
            <a:r>
              <a:rPr lang="da-DK" sz="1200" dirty="0" err="1"/>
              <a:t>microbiota</a:t>
            </a:r>
            <a:r>
              <a:rPr lang="da-DK" sz="1200" dirty="0"/>
              <a:t> and </a:t>
            </a:r>
            <a:r>
              <a:rPr lang="da-DK" sz="1200" dirty="0" err="1"/>
              <a:t>are</a:t>
            </a:r>
            <a:r>
              <a:rPr lang="da-DK" sz="1200" dirty="0"/>
              <a:t> </a:t>
            </a:r>
            <a:r>
              <a:rPr lang="da-DK" sz="1200" dirty="0" err="1"/>
              <a:t>signficantly</a:t>
            </a:r>
            <a:r>
              <a:rPr lang="da-DK" sz="1200" dirty="0"/>
              <a:t> more </a:t>
            </a:r>
            <a:r>
              <a:rPr lang="da-DK" sz="1200" dirty="0" err="1"/>
              <a:t>prone</a:t>
            </a:r>
            <a:r>
              <a:rPr lang="da-DK" sz="1200" dirty="0"/>
              <a:t> to </a:t>
            </a:r>
            <a:r>
              <a:rPr lang="da-DK" sz="1200" dirty="0" err="1"/>
              <a:t>showing</a:t>
            </a:r>
            <a:r>
              <a:rPr lang="da-DK" sz="1200" dirty="0"/>
              <a:t> and </a:t>
            </a:r>
            <a:r>
              <a:rPr lang="da-DK" sz="1200" dirty="0" err="1"/>
              <a:t>developing</a:t>
            </a:r>
            <a:r>
              <a:rPr lang="da-DK" sz="1200" dirty="0"/>
              <a:t> </a:t>
            </a:r>
            <a:r>
              <a:rPr lang="da-DK" sz="1200" dirty="0" err="1"/>
              <a:t>cardiometabolic</a:t>
            </a:r>
            <a:r>
              <a:rPr lang="da-DK" sz="1200" dirty="0"/>
              <a:t> </a:t>
            </a:r>
            <a:r>
              <a:rPr lang="da-DK" sz="1200" dirty="0" err="1"/>
              <a:t>disease</a:t>
            </a:r>
            <a:r>
              <a:rPr lang="da-DK" sz="1200" dirty="0"/>
              <a:t> </a:t>
            </a:r>
            <a:r>
              <a:rPr lang="da-DK" sz="1200" dirty="0" err="1"/>
              <a:t>traits</a:t>
            </a:r>
            <a:r>
              <a:rPr lang="da-DK" sz="1200" dirty="0"/>
              <a:t>, </a:t>
            </a:r>
            <a:r>
              <a:rPr lang="da-DK" sz="1200" dirty="0" err="1"/>
              <a:t>including</a:t>
            </a:r>
            <a:r>
              <a:rPr lang="da-DK" sz="1200" dirty="0"/>
              <a:t> </a:t>
            </a:r>
            <a:r>
              <a:rPr lang="da-DK" sz="1200" dirty="0" err="1"/>
              <a:t>overweight</a:t>
            </a:r>
            <a:r>
              <a:rPr lang="da-DK" sz="1200" dirty="0"/>
              <a:t> and diabetes (right </a:t>
            </a:r>
            <a:r>
              <a:rPr lang="da-DK" sz="1200" dirty="0" err="1"/>
              <a:t>half</a:t>
            </a:r>
            <a:r>
              <a:rPr lang="da-DK" sz="1200" dirty="0"/>
              <a:t> of the image).</a:t>
            </a:r>
          </a:p>
        </p:txBody>
      </p:sp>
    </p:spTree>
    <p:extLst>
      <p:ext uri="{BB962C8B-B14F-4D97-AF65-F5344CB8AC3E}">
        <p14:creationId xmlns:p14="http://schemas.microsoft.com/office/powerpoint/2010/main" val="337634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448A5BB-0400-4FE3-8832-F2B95F4068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1572" y="1450822"/>
            <a:ext cx="9166440" cy="4420800"/>
          </a:xfrm>
        </p:spPr>
        <p:txBody>
          <a:bodyPr/>
          <a:lstStyle/>
          <a:p>
            <a:pPr marL="180975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Senior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Scientist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, </a:t>
            </a:r>
            <a:r>
              <a:rPr lang="da-DK" sz="1800" b="1" dirty="0" err="1">
                <a:solidFill>
                  <a:srgbClr val="0000FF"/>
                </a:solidFill>
                <a:latin typeface="Arial"/>
              </a:rPr>
              <a:t>BMedSc</a:t>
            </a:r>
            <a:r>
              <a:rPr lang="da-DK" sz="1800" b="1" dirty="0">
                <a:solidFill>
                  <a:srgbClr val="0000FF"/>
                </a:solidFill>
                <a:latin typeface="Arial"/>
              </a:rPr>
              <a:t>, </a:t>
            </a:r>
            <a:r>
              <a:rPr lang="da-DK" sz="1800" b="1" dirty="0" err="1">
                <a:solidFill>
                  <a:srgbClr val="0000FF"/>
                </a:solidFill>
                <a:latin typeface="Arial"/>
              </a:rPr>
              <a:t>MSc</a:t>
            </a:r>
            <a:r>
              <a:rPr lang="da-DK" sz="1800" b="1" dirty="0">
                <a:solidFill>
                  <a:srgbClr val="0000FF"/>
                </a:solidFill>
                <a:latin typeface="Arial"/>
              </a:rPr>
              <a:t>, </a:t>
            </a:r>
            <a:r>
              <a:rPr lang="da-DK" sz="1800" b="1" dirty="0" err="1">
                <a:solidFill>
                  <a:srgbClr val="0000FF"/>
                </a:solidFill>
                <a:latin typeface="Arial"/>
              </a:rPr>
              <a:t>PhD</a:t>
            </a:r>
            <a:endParaRPr lang="da-DK" sz="1800" b="1" dirty="0">
              <a:solidFill>
                <a:srgbClr val="0000FF"/>
              </a:solidFill>
              <a:latin typeface="Arial"/>
            </a:endParaRP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Reference Laboratory of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Parasitology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, Statens Serum Institut (SSI)</a:t>
            </a: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Employed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at the SSI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since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June 2004</a:t>
            </a: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dirty="0" err="1">
                <a:solidFill>
                  <a:srgbClr val="414042"/>
                </a:solidFill>
                <a:latin typeface="Arial"/>
                <a:cs typeface="+mn-cs"/>
              </a:rPr>
              <a:t>PhD</a:t>
            </a: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 i Health Sciences from University of Copenhagen (2008)</a:t>
            </a: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Post doc studies at London School of </a:t>
            </a:r>
            <a:r>
              <a:rPr lang="da-DK" sz="1800" dirty="0" err="1">
                <a:solidFill>
                  <a:srgbClr val="414042"/>
                </a:solidFill>
                <a:latin typeface="Arial"/>
                <a:cs typeface="+mn-cs"/>
              </a:rPr>
              <a:t>Hygiene</a:t>
            </a: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 and </a:t>
            </a:r>
            <a:r>
              <a:rPr lang="da-DK" sz="1800" dirty="0" err="1">
                <a:solidFill>
                  <a:srgbClr val="414042"/>
                </a:solidFill>
                <a:latin typeface="Arial"/>
                <a:cs typeface="+mn-cs"/>
              </a:rPr>
              <a:t>Tropical</a:t>
            </a: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 </a:t>
            </a:r>
            <a:r>
              <a:rPr lang="da-DK" sz="1800" dirty="0" err="1">
                <a:solidFill>
                  <a:srgbClr val="414042"/>
                </a:solidFill>
                <a:latin typeface="Arial"/>
                <a:cs typeface="+mn-cs"/>
              </a:rPr>
              <a:t>Medicine</a:t>
            </a: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 (LSHTM) 2009–2011</a:t>
            </a: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Fritz Kauffmann </a:t>
            </a:r>
            <a:r>
              <a:rPr lang="da-DK" sz="1800" dirty="0" err="1">
                <a:solidFill>
                  <a:srgbClr val="414042"/>
                </a:solidFill>
                <a:latin typeface="Arial"/>
                <a:cs typeface="+mn-cs"/>
              </a:rPr>
              <a:t>Prize</a:t>
            </a:r>
            <a:r>
              <a:rPr lang="da-DK" sz="1800" dirty="0">
                <a:solidFill>
                  <a:srgbClr val="414042"/>
                </a:solidFill>
                <a:latin typeface="Arial"/>
                <a:cs typeface="+mn-cs"/>
              </a:rPr>
              <a:t> in 2013</a:t>
            </a:r>
          </a:p>
          <a:p>
            <a:pPr marL="180975" lvl="0" indent="-180975">
              <a:buClr>
                <a:srgbClr val="C70000"/>
              </a:buClr>
              <a:buBlip>
                <a:blip r:embed="rId2"/>
              </a:buBlip>
            </a:pP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Special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interest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: The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role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of common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intestinal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parasites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in human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health</a:t>
            </a:r>
            <a:r>
              <a:rPr lang="da-DK" sz="1800" b="1" dirty="0">
                <a:solidFill>
                  <a:srgbClr val="0000FF"/>
                </a:solidFill>
                <a:latin typeface="Arial"/>
                <a:cs typeface="+mn-cs"/>
              </a:rPr>
              <a:t> and </a:t>
            </a:r>
            <a:r>
              <a:rPr lang="da-DK" sz="1800" b="1" dirty="0" err="1">
                <a:solidFill>
                  <a:srgbClr val="0000FF"/>
                </a:solidFill>
                <a:latin typeface="Arial"/>
                <a:cs typeface="+mn-cs"/>
              </a:rPr>
              <a:t>disease</a:t>
            </a:r>
            <a:endParaRPr lang="da-DK" sz="1800" b="1" dirty="0">
              <a:solidFill>
                <a:srgbClr val="0000FF"/>
              </a:solidFill>
              <a:latin typeface="Arial"/>
              <a:cs typeface="+mn-cs"/>
            </a:endParaRP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813AEA4-9E74-4F26-9E9D-2F692321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80" y="958379"/>
            <a:ext cx="9166440" cy="492443"/>
          </a:xfrm>
        </p:spPr>
        <p:txBody>
          <a:bodyPr/>
          <a:lstStyle/>
          <a:p>
            <a:r>
              <a:rPr lang="da-DK" dirty="0"/>
              <a:t>Background</a:t>
            </a:r>
          </a:p>
        </p:txBody>
      </p:sp>
      <p:pic>
        <p:nvPicPr>
          <p:cNvPr id="4" name="Picture 3" descr="http://www.g-h.dk/files/manager/statens_serum_institut_hovedbygning.jpg">
            <a:extLst>
              <a:ext uri="{FF2B5EF4-FFF2-40B4-BE49-F238E27FC236}">
                <a16:creationId xmlns:a16="http://schemas.microsoft.com/office/drawing/2014/main" id="{AF7A8917-4337-46A2-B1F5-F14F0128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44" y="4610001"/>
            <a:ext cx="2361769" cy="17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.telegraph.co.uk/multimedia/archive/01925/Trop_1925160c.jpg">
            <a:extLst>
              <a:ext uri="{FF2B5EF4-FFF2-40B4-BE49-F238E27FC236}">
                <a16:creationId xmlns:a16="http://schemas.microsoft.com/office/drawing/2014/main" id="{34A85A8A-DC34-4BE7-A7A0-630AE2F73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4610001"/>
            <a:ext cx="2839060" cy="17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vet.uga.edu/id/conferences/equine/university2.jpg">
            <a:extLst>
              <a:ext uri="{FF2B5EF4-FFF2-40B4-BE49-F238E27FC236}">
                <a16:creationId xmlns:a16="http://schemas.microsoft.com/office/drawing/2014/main" id="{8B80440F-4EEC-4D13-A7B6-9BC8D8CE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88" y="4610000"/>
            <a:ext cx="2736304" cy="17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0B3150D1-275C-4A6C-97DB-6918A15413F9}"/>
              </a:ext>
            </a:extLst>
          </p:cNvPr>
          <p:cNvSpPr txBox="1"/>
          <p:nvPr/>
        </p:nvSpPr>
        <p:spPr>
          <a:xfrm>
            <a:off x="548576" y="6364065"/>
            <a:ext cx="263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University of Copenhagen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E95A1E5-20B5-4646-9EDF-A8BCE4619B03}"/>
              </a:ext>
            </a:extLst>
          </p:cNvPr>
          <p:cNvSpPr txBox="1"/>
          <p:nvPr/>
        </p:nvSpPr>
        <p:spPr>
          <a:xfrm>
            <a:off x="3259588" y="6364065"/>
            <a:ext cx="263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LSHTM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A1B8C37C-AADC-4A4B-ADE7-333694A749F2}"/>
              </a:ext>
            </a:extLst>
          </p:cNvPr>
          <p:cNvSpPr txBox="1"/>
          <p:nvPr/>
        </p:nvSpPr>
        <p:spPr>
          <a:xfrm>
            <a:off x="6344244" y="6364065"/>
            <a:ext cx="263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14460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09FDE-2777-4CA2-B0E8-0DED875D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363537"/>
            <a:ext cx="9165600" cy="583200"/>
          </a:xfrm>
        </p:spPr>
        <p:txBody>
          <a:bodyPr/>
          <a:lstStyle/>
          <a:p>
            <a:r>
              <a:rPr lang="da-DK" dirty="0" err="1"/>
              <a:t>Maybe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</a:t>
            </a:r>
            <a:r>
              <a:rPr lang="da-DK" dirty="0" err="1"/>
              <a:t>differentiated</a:t>
            </a:r>
            <a:r>
              <a:rPr lang="da-DK" dirty="0"/>
              <a:t> view for </a:t>
            </a:r>
            <a:r>
              <a:rPr lang="da-DK" dirty="0" err="1"/>
              <a:t>now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16D3E33E-64B0-4C72-9B14-1C8210548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99859"/>
            <a:ext cx="6870179" cy="442118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EFF0992-5B70-4C87-8386-E9A6C2CC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FDA7ED0-AC27-420D-997C-F099880E1F98}"/>
              </a:ext>
            </a:extLst>
          </p:cNvPr>
          <p:cNvSpPr txBox="1"/>
          <p:nvPr/>
        </p:nvSpPr>
        <p:spPr>
          <a:xfrm>
            <a:off x="444797" y="5658141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Pro-</a:t>
            </a:r>
            <a:r>
              <a:rPr lang="da-DK" dirty="0" err="1"/>
              <a:t>inflammatory</a:t>
            </a:r>
            <a:r>
              <a:rPr lang="da-DK" dirty="0"/>
              <a:t> </a:t>
            </a:r>
            <a:r>
              <a:rPr lang="da-DK" dirty="0" err="1"/>
              <a:t>environment</a:t>
            </a:r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5462CF2-FC72-44E1-B05B-AE1854F00AC8}"/>
              </a:ext>
            </a:extLst>
          </p:cNvPr>
          <p:cNvSpPr txBox="1"/>
          <p:nvPr/>
        </p:nvSpPr>
        <p:spPr>
          <a:xfrm>
            <a:off x="2436613" y="5658141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Anti-inflammatory</a:t>
            </a:r>
            <a:r>
              <a:rPr lang="da-DK" dirty="0"/>
              <a:t> </a:t>
            </a:r>
            <a:r>
              <a:rPr lang="da-DK" dirty="0" err="1"/>
              <a:t>environment</a:t>
            </a:r>
            <a:endParaRPr lang="da-DK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5C2A7CFA-FFC7-4404-9D38-A06E8DEC4E14}"/>
              </a:ext>
            </a:extLst>
          </p:cNvPr>
          <p:cNvSpPr txBox="1"/>
          <p:nvPr/>
        </p:nvSpPr>
        <p:spPr>
          <a:xfrm>
            <a:off x="7617296" y="1340768"/>
            <a:ext cx="2067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err="1"/>
              <a:t>Aykur</a:t>
            </a:r>
            <a:r>
              <a:rPr lang="da-DK" sz="1200" dirty="0"/>
              <a:t> M, </a:t>
            </a:r>
            <a:r>
              <a:rPr lang="da-DK" sz="1200" dirty="0" err="1"/>
              <a:t>Malatyalı</a:t>
            </a:r>
            <a:r>
              <a:rPr lang="da-DK" sz="1200" dirty="0"/>
              <a:t> E, Demirel F, Cömert-</a:t>
            </a:r>
            <a:r>
              <a:rPr lang="da-DK" sz="1200" dirty="0" err="1"/>
              <a:t>Koçak</a:t>
            </a:r>
            <a:r>
              <a:rPr lang="da-DK" sz="1200" dirty="0"/>
              <a:t> B, Gentekaki E, Tsaousis AD, </a:t>
            </a:r>
            <a:r>
              <a:rPr lang="da-DK" sz="1200" dirty="0" err="1"/>
              <a:t>Dogruman</a:t>
            </a:r>
            <a:r>
              <a:rPr lang="da-DK" sz="1200" dirty="0"/>
              <a:t>-Al F. </a:t>
            </a:r>
            <a:r>
              <a:rPr lang="da-DK" sz="1200" i="1" dirty="0"/>
              <a:t>Blastocystis</a:t>
            </a:r>
            <a:r>
              <a:rPr lang="da-DK" sz="1200" dirty="0"/>
              <a:t>: A </a:t>
            </a:r>
            <a:r>
              <a:rPr lang="da-DK" sz="1200" dirty="0" err="1"/>
              <a:t>Mysterious</a:t>
            </a:r>
            <a:r>
              <a:rPr lang="da-DK" sz="1200" dirty="0"/>
              <a:t> </a:t>
            </a:r>
            <a:r>
              <a:rPr lang="da-DK" sz="1200" dirty="0" err="1"/>
              <a:t>Member</a:t>
            </a:r>
            <a:r>
              <a:rPr lang="da-DK" sz="1200" dirty="0"/>
              <a:t> of the Gut </a:t>
            </a:r>
            <a:r>
              <a:rPr lang="da-DK" sz="1200" dirty="0" err="1"/>
              <a:t>Microbiome</a:t>
            </a:r>
            <a:r>
              <a:rPr lang="da-DK" sz="1200" dirty="0"/>
              <a:t>. </a:t>
            </a:r>
            <a:r>
              <a:rPr lang="da-DK" sz="1200" i="1" dirty="0" err="1"/>
              <a:t>Microorganisms</a:t>
            </a:r>
            <a:r>
              <a:rPr lang="da-DK" sz="1200" dirty="0"/>
              <a:t>. 2024; 12(3):461. </a:t>
            </a:r>
          </a:p>
        </p:txBody>
      </p:sp>
    </p:spTree>
    <p:extLst>
      <p:ext uri="{BB962C8B-B14F-4D97-AF65-F5344CB8AC3E}">
        <p14:creationId xmlns:p14="http://schemas.microsoft.com/office/powerpoint/2010/main" val="268272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Conventional</a:t>
            </a:r>
            <a:r>
              <a:rPr lang="da-DK" dirty="0"/>
              <a:t> PCR + Sanger </a:t>
            </a:r>
            <a:r>
              <a:rPr lang="da-DK" dirty="0" err="1"/>
              <a:t>seq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Nested</a:t>
            </a:r>
            <a:r>
              <a:rPr lang="da-DK" dirty="0"/>
              <a:t> PCR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Real-time PCR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Metabarcoding</a:t>
            </a:r>
            <a:r>
              <a:rPr lang="da-DK" dirty="0"/>
              <a:t> – ILLUMINA, Nanopore, </a:t>
            </a:r>
            <a:r>
              <a:rPr lang="da-DK" dirty="0" err="1"/>
              <a:t>PacBio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Metagenomics</a:t>
            </a:r>
            <a:r>
              <a:rPr lang="da-DK" dirty="0"/>
              <a:t> – shotgut </a:t>
            </a:r>
            <a:r>
              <a:rPr lang="da-DK" dirty="0" err="1"/>
              <a:t>seq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WGS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237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Conventional</a:t>
            </a:r>
            <a:r>
              <a:rPr lang="da-DK" dirty="0"/>
              <a:t> PCR + Sanger </a:t>
            </a:r>
            <a:r>
              <a:rPr lang="da-DK" dirty="0" err="1"/>
              <a:t>seq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Typically</a:t>
            </a:r>
            <a:r>
              <a:rPr lang="da-DK" dirty="0"/>
              <a:t> PCR of a 500-600 bp region with </a:t>
            </a:r>
            <a:r>
              <a:rPr lang="da-DK" dirty="0" err="1"/>
              <a:t>subsequent</a:t>
            </a:r>
            <a:r>
              <a:rPr lang="da-DK" dirty="0"/>
              <a:t> Sanger </a:t>
            </a:r>
            <a:r>
              <a:rPr lang="da-DK" dirty="0" err="1"/>
              <a:t>seq</a:t>
            </a:r>
            <a:r>
              <a:rPr lang="da-DK" dirty="0"/>
              <a:t> of the small subunit (SSU) </a:t>
            </a:r>
            <a:r>
              <a:rPr lang="da-DK" dirty="0" err="1"/>
              <a:t>ribosomal</a:t>
            </a:r>
            <a:r>
              <a:rPr lang="da-DK" dirty="0"/>
              <a:t> RNA (</a:t>
            </a:r>
            <a:r>
              <a:rPr lang="da-DK" dirty="0" err="1"/>
              <a:t>rRNA</a:t>
            </a:r>
            <a:r>
              <a:rPr lang="da-DK" dirty="0"/>
              <a:t>) gene, in the </a:t>
            </a:r>
            <a:r>
              <a:rPr lang="da-DK" dirty="0" err="1"/>
              <a:t>understanding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genes </a:t>
            </a:r>
            <a:r>
              <a:rPr lang="da-DK" dirty="0" err="1"/>
              <a:t>are</a:t>
            </a:r>
            <a:r>
              <a:rPr lang="da-DK" dirty="0"/>
              <a:t> potent </a:t>
            </a:r>
            <a:r>
              <a:rPr lang="da-DK" dirty="0" err="1"/>
              <a:t>taxonomic</a:t>
            </a:r>
            <a:r>
              <a:rPr lang="da-DK" dirty="0"/>
              <a:t> markers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6F77986-C294-46FC-B396-860844E6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1" t="47462" r="27339" b="17676"/>
          <a:stretch/>
        </p:blipFill>
        <p:spPr>
          <a:xfrm>
            <a:off x="1568624" y="3429000"/>
            <a:ext cx="6056851" cy="2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Nested</a:t>
            </a:r>
            <a:r>
              <a:rPr lang="da-DK" dirty="0"/>
              <a:t> PCR + Sanger </a:t>
            </a:r>
            <a:r>
              <a:rPr lang="da-DK" dirty="0" err="1"/>
              <a:t>seq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Typically</a:t>
            </a:r>
            <a:r>
              <a:rPr lang="da-DK" dirty="0"/>
              <a:t> PCR of the </a:t>
            </a:r>
            <a:r>
              <a:rPr lang="da-DK" dirty="0" err="1"/>
              <a:t>whole</a:t>
            </a:r>
            <a:r>
              <a:rPr lang="da-DK" dirty="0"/>
              <a:t> SSU </a:t>
            </a:r>
            <a:r>
              <a:rPr lang="da-DK" dirty="0" err="1"/>
              <a:t>rRNA</a:t>
            </a:r>
            <a:r>
              <a:rPr lang="da-DK" dirty="0"/>
              <a:t> gene </a:t>
            </a:r>
            <a:r>
              <a:rPr lang="da-DK" dirty="0" err="1"/>
              <a:t>followed</a:t>
            </a:r>
            <a:r>
              <a:rPr lang="da-DK" dirty="0"/>
              <a:t> by a 500-600 bp region </a:t>
            </a:r>
            <a:r>
              <a:rPr lang="da-DK" dirty="0" err="1"/>
              <a:t>within</a:t>
            </a:r>
            <a:r>
              <a:rPr lang="da-DK" dirty="0"/>
              <a:t> the gene to give extra </a:t>
            </a:r>
            <a:r>
              <a:rPr lang="da-DK" dirty="0" err="1"/>
              <a:t>sensitivity</a:t>
            </a:r>
            <a:r>
              <a:rPr lang="da-DK" dirty="0"/>
              <a:t> (and </a:t>
            </a:r>
            <a:r>
              <a:rPr lang="da-DK" dirty="0" err="1"/>
              <a:t>maybe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specificity</a:t>
            </a:r>
            <a:r>
              <a:rPr lang="da-DK" dirty="0"/>
              <a:t>).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6F77986-C294-46FC-B396-860844E6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1" t="47462" r="27339" b="17676"/>
          <a:stretch/>
        </p:blipFill>
        <p:spPr>
          <a:xfrm>
            <a:off x="1568624" y="3429000"/>
            <a:ext cx="6056851" cy="2390863"/>
          </a:xfrm>
          <a:prstGeom prst="rect">
            <a:avLst/>
          </a:prstGeom>
        </p:spPr>
      </p:pic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1F9BCE7B-A6B5-4C66-A26D-2AA76C2B18EA}"/>
              </a:ext>
            </a:extLst>
          </p:cNvPr>
          <p:cNvCxnSpPr>
            <a:cxnSpLocks/>
          </p:cNvCxnSpPr>
          <p:nvPr/>
        </p:nvCxnSpPr>
        <p:spPr>
          <a:xfrm>
            <a:off x="2603112" y="4509120"/>
            <a:ext cx="2880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FE427D3B-5958-4481-A8A1-290DBEFDEBB2}"/>
              </a:ext>
            </a:extLst>
          </p:cNvPr>
          <p:cNvCxnSpPr>
            <a:cxnSpLocks/>
          </p:cNvCxnSpPr>
          <p:nvPr/>
        </p:nvCxnSpPr>
        <p:spPr>
          <a:xfrm>
            <a:off x="6321152" y="4509120"/>
            <a:ext cx="2880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C0B0C038-2A1C-44CB-9A82-E6A524B99CBD}"/>
              </a:ext>
            </a:extLst>
          </p:cNvPr>
          <p:cNvSpPr txBox="1"/>
          <p:nvPr/>
        </p:nvSpPr>
        <p:spPr>
          <a:xfrm>
            <a:off x="2508288" y="4609396"/>
            <a:ext cx="477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RD5</a:t>
            </a:r>
            <a:endParaRPr lang="da-DK" sz="600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518B6A0D-FBC0-477B-B483-A4000AAA4750}"/>
              </a:ext>
            </a:extLst>
          </p:cNvPr>
          <p:cNvSpPr txBox="1"/>
          <p:nvPr/>
        </p:nvSpPr>
        <p:spPr>
          <a:xfrm>
            <a:off x="6282566" y="4561368"/>
            <a:ext cx="477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RD3</a:t>
            </a:r>
            <a:endParaRPr lang="da-DK" sz="600" dirty="0"/>
          </a:p>
        </p:txBody>
      </p:sp>
    </p:spTree>
    <p:extLst>
      <p:ext uri="{BB962C8B-B14F-4D97-AF65-F5344CB8AC3E}">
        <p14:creationId xmlns:p14="http://schemas.microsoft.com/office/powerpoint/2010/main" val="3779425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including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Real-time PCR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FC8129C-2C94-4181-93A1-83681DF0B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564904"/>
            <a:ext cx="6177136" cy="37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0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including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Real-time PCR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2842F41-97E9-43C1-9452-2D1B26524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5" t="24154" r="31100" b="39662"/>
          <a:stretch/>
        </p:blipFill>
        <p:spPr>
          <a:xfrm>
            <a:off x="920552" y="2564904"/>
            <a:ext cx="742711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including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Real-time PCR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44705D8A-FE62-42EB-8D71-184B5E74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16" t="20662" r="4932" b="57753"/>
          <a:stretch/>
        </p:blipFill>
        <p:spPr>
          <a:xfrm>
            <a:off x="804376" y="2599104"/>
            <a:ext cx="8277687" cy="172819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91C92D5-6620-440A-8B83-F379788E2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93" t="16401" r="29646" b="55169"/>
          <a:stretch/>
        </p:blipFill>
        <p:spPr>
          <a:xfrm>
            <a:off x="1856656" y="4608378"/>
            <a:ext cx="5616624" cy="21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including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Real-time PCR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Metabarcoding</a:t>
            </a:r>
            <a:r>
              <a:rPr lang="da-DK" dirty="0"/>
              <a:t> – ILLUMINA, Nanopore, </a:t>
            </a:r>
            <a:r>
              <a:rPr lang="da-DK" dirty="0" err="1"/>
              <a:t>PacBio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301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including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Real-time PCR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Metabarcoding</a:t>
            </a:r>
            <a:r>
              <a:rPr lang="da-DK" dirty="0"/>
              <a:t> – ILLUMINA, Nanopore, </a:t>
            </a:r>
            <a:r>
              <a:rPr lang="da-DK" dirty="0" err="1"/>
              <a:t>PacBio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0DB43B5-7A08-4440-8FA3-1F9E3AE80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2996952"/>
            <a:ext cx="5114596" cy="35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Real-time PCR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Metabarcoding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Metagenomics</a:t>
            </a:r>
            <a:r>
              <a:rPr lang="da-DK" dirty="0"/>
              <a:t> – shotgut </a:t>
            </a:r>
            <a:r>
              <a:rPr lang="da-DK" dirty="0" err="1"/>
              <a:t>seq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BFAE133-A8CD-4BCC-923D-F248EBAD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17693" r="21651" b="6062"/>
          <a:stretch/>
        </p:blipFill>
        <p:spPr>
          <a:xfrm>
            <a:off x="4664968" y="1437595"/>
            <a:ext cx="468052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C05A84F-FB6F-49B4-915A-1DBD709E9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No </a:t>
            </a:r>
            <a:r>
              <a:rPr lang="da-DK" dirty="0" err="1"/>
              <a:t>financial</a:t>
            </a:r>
            <a:r>
              <a:rPr lang="da-DK" dirty="0"/>
              <a:t> </a:t>
            </a:r>
            <a:r>
              <a:rPr lang="da-DK" dirty="0" err="1"/>
              <a:t>interests</a:t>
            </a:r>
            <a:r>
              <a:rPr lang="da-DK" dirty="0"/>
              <a:t> to </a:t>
            </a:r>
            <a:r>
              <a:rPr lang="da-DK" dirty="0" err="1"/>
              <a:t>disclose</a:t>
            </a:r>
            <a:endParaRPr lang="da-DK" dirty="0"/>
          </a:p>
          <a:p>
            <a:endParaRPr lang="da-DK" i="1" dirty="0"/>
          </a:p>
          <a:p>
            <a:endParaRPr lang="da-DK" i="1" dirty="0"/>
          </a:p>
          <a:p>
            <a:r>
              <a:rPr lang="da-DK" i="1" dirty="0"/>
              <a:t>Blastocystis</a:t>
            </a:r>
            <a:r>
              <a:rPr lang="da-DK" dirty="0"/>
              <a:t> is </a:t>
            </a:r>
            <a:r>
              <a:rPr lang="da-DK" dirty="0" err="1"/>
              <a:t>used</a:t>
            </a:r>
            <a:r>
              <a:rPr lang="da-DK" dirty="0"/>
              <a:t> as an </a:t>
            </a:r>
            <a:r>
              <a:rPr lang="da-DK" dirty="0" err="1"/>
              <a:t>example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, but </a:t>
            </a:r>
            <a:r>
              <a:rPr lang="da-DK" dirty="0" err="1"/>
              <a:t>many</a:t>
            </a:r>
            <a:r>
              <a:rPr lang="da-DK" dirty="0"/>
              <a:t> of the points </a:t>
            </a:r>
            <a:r>
              <a:rPr lang="da-DK" dirty="0" err="1"/>
              <a:t>are</a:t>
            </a:r>
            <a:r>
              <a:rPr lang="da-DK" dirty="0"/>
              <a:t> more or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applicable</a:t>
            </a:r>
            <a:r>
              <a:rPr lang="da-DK" dirty="0"/>
              <a:t> to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organisms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EB1555-EC78-4E33-9272-07815577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27369"/>
            <a:ext cx="9166440" cy="492443"/>
          </a:xfrm>
        </p:spPr>
        <p:txBody>
          <a:bodyPr/>
          <a:lstStyle/>
          <a:p>
            <a:r>
              <a:rPr lang="da-DK" dirty="0" err="1"/>
              <a:t>Declarations</a:t>
            </a:r>
            <a:r>
              <a:rPr lang="da-DK" dirty="0"/>
              <a:t>/disclosures</a:t>
            </a:r>
          </a:p>
        </p:txBody>
      </p:sp>
    </p:spTree>
    <p:extLst>
      <p:ext uri="{BB962C8B-B14F-4D97-AF65-F5344CB8AC3E}">
        <p14:creationId xmlns:p14="http://schemas.microsoft.com/office/powerpoint/2010/main" val="143361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Conventional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PCR + Sanger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Real-time PCR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Metabarcoding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ILLUMINA, Nanopore,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PacBio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Metagenomics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– shotgut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WGS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DNA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6318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False-negative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False-positive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Defining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positive/negative samples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using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NGS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methods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Overlooking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mixed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infections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Erroneous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conclusions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Points of </a:t>
            </a:r>
            <a:r>
              <a:rPr lang="da-DK" dirty="0" err="1"/>
              <a:t>address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195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/>
              <a:t>False-negative </a:t>
            </a:r>
            <a:r>
              <a:rPr lang="da-DK" b="1" dirty="0" err="1"/>
              <a:t>results</a:t>
            </a:r>
            <a:r>
              <a:rPr lang="da-DK" b="1" dirty="0"/>
              <a:t> (no PCR products)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Inhibition </a:t>
            </a:r>
            <a:r>
              <a:rPr lang="da-DK" dirty="0" err="1"/>
              <a:t>control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Dilute</a:t>
            </a:r>
            <a:r>
              <a:rPr lang="da-DK" dirty="0"/>
              <a:t> template 1:10 and re-do PCR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Amplify</a:t>
            </a:r>
            <a:r>
              <a:rPr lang="da-DK" dirty="0"/>
              <a:t> an </a:t>
            </a:r>
            <a:r>
              <a:rPr lang="da-DK" dirty="0" err="1"/>
              <a:t>organism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(</a:t>
            </a:r>
            <a:r>
              <a:rPr lang="da-DK" dirty="0" err="1"/>
              <a:t>bacterium</a:t>
            </a:r>
            <a:r>
              <a:rPr lang="da-DK" dirty="0"/>
              <a:t>) or host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/>
              <a:t>False-positive </a:t>
            </a:r>
            <a:r>
              <a:rPr lang="da-DK" b="1" dirty="0" err="1"/>
              <a:t>results</a:t>
            </a:r>
            <a:r>
              <a:rPr lang="da-DK" b="1" dirty="0"/>
              <a:t> (</a:t>
            </a:r>
            <a:r>
              <a:rPr lang="da-DK" b="1" dirty="0" err="1"/>
              <a:t>relying</a:t>
            </a:r>
            <a:r>
              <a:rPr lang="da-DK" b="1" dirty="0"/>
              <a:t> on </a:t>
            </a:r>
            <a:r>
              <a:rPr lang="da-DK" b="1" dirty="0" err="1"/>
              <a:t>presence</a:t>
            </a:r>
            <a:r>
              <a:rPr lang="da-DK" b="1" dirty="0"/>
              <a:t> of bands </a:t>
            </a:r>
            <a:r>
              <a:rPr lang="da-DK" b="1" dirty="0" err="1"/>
              <a:t>only</a:t>
            </a:r>
            <a:r>
              <a:rPr lang="da-DK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Sequence</a:t>
            </a:r>
            <a:r>
              <a:rPr lang="da-DK" dirty="0"/>
              <a:t> PCR products and check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carefully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False-positive and false-negative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9328853-EAB7-444D-AAB6-1015B96E5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4" t="44831" r="36916" b="29323"/>
          <a:stretch/>
        </p:blipFill>
        <p:spPr>
          <a:xfrm>
            <a:off x="992560" y="3356992"/>
            <a:ext cx="6768752" cy="3223216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4B6AAE7-FDFD-464C-87D0-9D4E8D420685}"/>
              </a:ext>
            </a:extLst>
          </p:cNvPr>
          <p:cNvSpPr txBox="1"/>
          <p:nvPr/>
        </p:nvSpPr>
        <p:spPr>
          <a:xfrm>
            <a:off x="3800872" y="3361974"/>
            <a:ext cx="64807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a-DK" sz="600" dirty="0"/>
          </a:p>
        </p:txBody>
      </p:sp>
    </p:spTree>
    <p:extLst>
      <p:ext uri="{BB962C8B-B14F-4D97-AF65-F5344CB8AC3E}">
        <p14:creationId xmlns:p14="http://schemas.microsoft.com/office/powerpoint/2010/main" val="205376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False-negative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results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False-positive </a:t>
            </a:r>
            <a:r>
              <a:rPr lang="da-DK" dirty="0" err="1">
                <a:solidFill>
                  <a:schemeClr val="bg1">
                    <a:lumMod val="85000"/>
                  </a:schemeClr>
                </a:solidFill>
              </a:rPr>
              <a:t>results</a:t>
            </a:r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Defining</a:t>
            </a:r>
            <a:r>
              <a:rPr lang="da-DK" dirty="0"/>
              <a:t> positive/negative samples </a:t>
            </a:r>
            <a:r>
              <a:rPr lang="da-DK" dirty="0" err="1"/>
              <a:t>using</a:t>
            </a:r>
            <a:r>
              <a:rPr lang="da-DK" dirty="0"/>
              <a:t> NGS </a:t>
            </a:r>
            <a:r>
              <a:rPr lang="da-DK" dirty="0" err="1"/>
              <a:t>methods</a:t>
            </a:r>
            <a:r>
              <a:rPr lang="da-DK" dirty="0"/>
              <a:t> –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metabarcoding</a:t>
            </a:r>
            <a:r>
              <a:rPr lang="da-DK" dirty="0"/>
              <a:t> as an </a:t>
            </a:r>
            <a:r>
              <a:rPr lang="da-DK" dirty="0" err="1"/>
              <a:t>example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Points of </a:t>
            </a:r>
            <a:r>
              <a:rPr lang="da-DK" dirty="0" err="1"/>
              <a:t>address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032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Metabardocing</a:t>
            </a:r>
            <a:r>
              <a:rPr lang="da-DK" dirty="0"/>
              <a:t> @SSI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1 pair of 16S primers (</a:t>
            </a:r>
            <a:r>
              <a:rPr lang="en-US" dirty="0"/>
              <a:t>modified version of prokaryotic primer 341F/806R)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3 pairs of 18S primers </a:t>
            </a:r>
            <a:r>
              <a:rPr lang="pt-BR" dirty="0"/>
              <a:t>(G3F1/G3R1 [V3-V4], G4F1/G4R1 [V3-V5], and G6F1/G6R1 [V3-V4])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PCR1 – regular PCR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PCR2 – attachement of adaptors and index keys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Quantification of DNA </a:t>
            </a:r>
            <a:r>
              <a:rPr lang="en-US" dirty="0"/>
              <a:t>to prepare equimolar amounts of each sample, resulting in a pooling amplicon library (PAL)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err="1"/>
              <a:t>Agencourt</a:t>
            </a:r>
            <a:r>
              <a:rPr lang="en-CA" dirty="0"/>
              <a:t> </a:t>
            </a:r>
            <a:r>
              <a:rPr lang="en-CA" dirty="0" err="1"/>
              <a:t>AMPure</a:t>
            </a:r>
            <a:r>
              <a:rPr lang="en-CA" dirty="0"/>
              <a:t> XP Bead Kit (Beckman Coulter, Brea, CA, USA) is used to remove amplicons of undesirable length (keeping only fragments between 300 bp and 1000 bp) </a:t>
            </a:r>
            <a:r>
              <a:rPr lang="en-CA" dirty="0">
                <a:sym typeface="Wingdings" panose="05000000000000000000" pitchFamily="2" charset="2"/>
              </a:rPr>
              <a:t> purified amplicon library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>
                <a:sym typeface="Wingdings" panose="05000000000000000000" pitchFamily="2" charset="2"/>
              </a:rPr>
              <a:t>Sequencing using </a:t>
            </a:r>
            <a:r>
              <a:rPr lang="en-CA" dirty="0"/>
              <a:t>Illumina </a:t>
            </a:r>
            <a:r>
              <a:rPr lang="en-CA" dirty="0" err="1"/>
              <a:t>MiSeq</a:t>
            </a:r>
            <a:r>
              <a:rPr lang="en-CA" dirty="0"/>
              <a:t> desktop sequencer 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Metabarcoding</a:t>
            </a:r>
            <a:r>
              <a:rPr lang="da-DK" dirty="0"/>
              <a:t> – </a:t>
            </a:r>
            <a:r>
              <a:rPr lang="da-DK" dirty="0" err="1"/>
              <a:t>amplicon-based</a:t>
            </a:r>
            <a:r>
              <a:rPr lang="da-DK" dirty="0"/>
              <a:t> NGS</a:t>
            </a:r>
          </a:p>
        </p:txBody>
      </p:sp>
    </p:spTree>
    <p:extLst>
      <p:ext uri="{BB962C8B-B14F-4D97-AF65-F5344CB8AC3E}">
        <p14:creationId xmlns:p14="http://schemas.microsoft.com/office/powerpoint/2010/main" val="40549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01FCCD6-DB02-48A5-AD2D-B91ADC7892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MiSeq</a:t>
            </a:r>
            <a:r>
              <a:rPr lang="en-CA" dirty="0"/>
              <a:t> data is processed using the BION metagenomic pipeline (including checking for chimeras) and mapped to the Ribosomal DNA Project (RDP), SILVA reference databases + an in-house parasite-specific database for taxonomic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You can quality control the findings by extracting and aligning </a:t>
            </a:r>
            <a:r>
              <a:rPr lang="en-CA" dirty="0" err="1"/>
              <a:t>fasta</a:t>
            </a:r>
            <a:r>
              <a:rPr lang="en-CA" dirty="0"/>
              <a:t> files, generate consensus sequences and query these in the NCBI Database</a:t>
            </a:r>
          </a:p>
          <a:p>
            <a:endParaRPr lang="en-CA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14A77E-41A4-46B8-8757-33045DF8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Metabarcoding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605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159F9757-92D3-4ABB-B77D-F10EAEB7B4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1" y="920666"/>
            <a:ext cx="9144019" cy="5940564"/>
          </a:xfrm>
          <a:prstGeom prst="rect">
            <a:avLst/>
          </a:prstGeom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C831766-B9F5-4364-AAEB-8EEC934CE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b="1" dirty="0"/>
              <a:t>Theoretically, you can detect all parasites, fungi and bacteria in the gut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8192E6-59A3-4086-B76D-BB2DEEFF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Advantages of </a:t>
            </a:r>
            <a:r>
              <a:rPr lang="da-DK" dirty="0" err="1"/>
              <a:t>metabardocing</a:t>
            </a:r>
            <a:r>
              <a:rPr lang="da-DK" dirty="0"/>
              <a:t> (</a:t>
            </a:r>
            <a:r>
              <a:rPr lang="da-DK" dirty="0" err="1"/>
              <a:t>leverage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888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EC13E866-2646-4F63-883D-1324B2756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20" t="17693" r="31100" b="4189"/>
          <a:stretch/>
        </p:blipFill>
        <p:spPr>
          <a:xfrm>
            <a:off x="2004742" y="188640"/>
            <a:ext cx="5896516" cy="6480720"/>
          </a:xfrm>
          <a:prstGeom prst="rect">
            <a:avLst/>
          </a:prstGeom>
        </p:spPr>
      </p:pic>
      <p:sp>
        <p:nvSpPr>
          <p:cNvPr id="2" name="Pil: venstre 1">
            <a:extLst>
              <a:ext uri="{FF2B5EF4-FFF2-40B4-BE49-F238E27FC236}">
                <a16:creationId xmlns:a16="http://schemas.microsoft.com/office/drawing/2014/main" id="{589EADCC-F1BF-414E-A2FC-7DB71EB0D92C}"/>
              </a:ext>
            </a:extLst>
          </p:cNvPr>
          <p:cNvSpPr/>
          <p:nvPr/>
        </p:nvSpPr>
        <p:spPr>
          <a:xfrm>
            <a:off x="6988480" y="5321695"/>
            <a:ext cx="288032" cy="87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186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C831766-B9F5-4364-AAEB-8EEC934CE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/>
              <a:t>Screen for genetic diversity within </a:t>
            </a:r>
            <a:r>
              <a:rPr lang="en-CA" i="1" dirty="0"/>
              <a:t>Blastocystis</a:t>
            </a:r>
            <a:r>
              <a:rPr lang="en-CA" dirty="0"/>
              <a:t> and other organisms of interest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/>
              <a:t>Detect mixed subtype infections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/>
              <a:t>Analyse </a:t>
            </a:r>
            <a:r>
              <a:rPr lang="en-CA" i="1" dirty="0"/>
              <a:t>Blastocystis</a:t>
            </a:r>
            <a:r>
              <a:rPr lang="en-CA" dirty="0"/>
              <a:t> in a microbiome context 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8192E6-59A3-4086-B76D-BB2DEEFF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Advantages of </a:t>
            </a:r>
            <a:r>
              <a:rPr lang="da-DK" dirty="0" err="1"/>
              <a:t>metabardocing</a:t>
            </a:r>
            <a:r>
              <a:rPr lang="da-DK" dirty="0"/>
              <a:t> (</a:t>
            </a:r>
            <a:r>
              <a:rPr lang="da-DK" dirty="0" err="1"/>
              <a:t>leverage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694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65DAECEB-652C-45DE-9CA8-31F8BDBFD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01" y="4914225"/>
            <a:ext cx="531475" cy="146844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301776A-6E96-4B3A-B455-3D568B0F2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8" y="4048586"/>
            <a:ext cx="865638" cy="865638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1E335EBB-9339-4246-80D8-F2EDD8073E0C}"/>
              </a:ext>
            </a:extLst>
          </p:cNvPr>
          <p:cNvSpPr/>
          <p:nvPr/>
        </p:nvSpPr>
        <p:spPr>
          <a:xfrm>
            <a:off x="4016578" y="4877755"/>
            <a:ext cx="2956324" cy="153233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90041EFB-2CB2-4D56-BB81-DE2F9EAC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-1" r="9651" b="22063"/>
          <a:stretch/>
        </p:blipFill>
        <p:spPr>
          <a:xfrm>
            <a:off x="6659469" y="2895139"/>
            <a:ext cx="1482031" cy="120112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3659F450-B381-4ADE-9005-0EB44C70E6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91" y="2050512"/>
            <a:ext cx="1495200" cy="1096968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07F7AD4C-5D6E-4646-9590-3D3DD0FD1A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/>
          <a:stretch/>
        </p:blipFill>
        <p:spPr>
          <a:xfrm>
            <a:off x="6499241" y="1224930"/>
            <a:ext cx="1008079" cy="856456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5659AFD3-B925-4942-AFE9-446BA4E434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36147" y="1097235"/>
            <a:ext cx="3375523" cy="5572125"/>
            <a:chOff x="2664" y="0"/>
            <a:chExt cx="2617" cy="4320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73B3D8A8-CF4D-418E-A449-FCFDCE4ED0C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64" y="0"/>
              <a:ext cx="235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da-DK" sz="1463"/>
            </a:p>
          </p:txBody>
        </p:sp>
        <p:grpSp>
          <p:nvGrpSpPr>
            <p:cNvPr id="21" name="Group 205">
              <a:extLst>
                <a:ext uri="{FF2B5EF4-FFF2-40B4-BE49-F238E27FC236}">
                  <a16:creationId xmlns:a16="http://schemas.microsoft.com/office/drawing/2014/main" id="{0DAB9ACA-0F0A-4B57-9C6B-E70DB7BCE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1" y="41"/>
              <a:ext cx="2580" cy="4130"/>
              <a:chOff x="2701" y="41"/>
              <a:chExt cx="2580" cy="4130"/>
            </a:xfrm>
          </p:grpSpPr>
          <p:sp>
            <p:nvSpPr>
              <p:cNvPr id="41" name="Rectangle 5">
                <a:extLst>
                  <a:ext uri="{FF2B5EF4-FFF2-40B4-BE49-F238E27FC236}">
                    <a16:creationId xmlns:a16="http://schemas.microsoft.com/office/drawing/2014/main" id="{EB271A5C-ED7A-4D76-A515-CD8D767D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" y="41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da-DK" altLang="da-DK" sz="488" dirty="0">
                    <a:solidFill>
                      <a:srgbClr val="000000"/>
                    </a:solidFill>
                  </a:rPr>
                  <a:t> </a:t>
                </a:r>
                <a:r>
                  <a:rPr lang="da-DK" altLang="da-DK" sz="488" dirty="0"/>
                  <a:t>PP073382</a:t>
                </a:r>
                <a:r>
                  <a:rPr lang="da-DK" altLang="da-DK" sz="488" dirty="0">
                    <a:solidFill>
                      <a:srgbClr val="000000"/>
                    </a:solidFill>
                  </a:rPr>
                  <a:t> – I17-BPS048(e) – Fallow deer – Algeria</a:t>
                </a:r>
                <a:endParaRPr lang="da-DK" altLang="da-DK" sz="1463" dirty="0"/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AAB10C35-8EB9-45DE-A642-0180FAAE1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0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902452BC-7BD3-426C-BF12-25BADA572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" y="107"/>
                <a:ext cx="96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PP073409 – I5-BPS048(b) – Goat – Algeria</a:t>
                </a:r>
                <a:endParaRPr lang="da-DK" altLang="da-DK" sz="1463" dirty="0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1731301F-49BE-48C9-84E3-1069A533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05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84DA0D92-DE43-4D81-96A5-BB5614C79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03"/>
                <a:ext cx="3" cy="48"/>
              </a:xfrm>
              <a:custGeom>
                <a:avLst/>
                <a:gdLst>
                  <a:gd name="T0" fmla="*/ 0 w 3"/>
                  <a:gd name="T1" fmla="*/ 48 h 48"/>
                  <a:gd name="T2" fmla="*/ 0 w 3"/>
                  <a:gd name="T3" fmla="*/ 0 h 48"/>
                  <a:gd name="T4" fmla="*/ 3 w 3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8">
                    <a:moveTo>
                      <a:pt x="0" y="48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BA868B9C-C31E-4BE0-8DC6-211D192AA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8" y="172"/>
                <a:ext cx="97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PP073403 – I6-BPS048(h) – Goat – Algeria</a:t>
                </a:r>
                <a:endParaRPr lang="da-DK" altLang="da-DK" sz="1463" dirty="0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38A03E97-BEEB-42A5-9E94-02CF424D7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4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48 h 48"/>
                  <a:gd name="T4" fmla="*/ 36 w 36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48"/>
                    </a:lnTo>
                    <a:lnTo>
                      <a:pt x="36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216CFA33-1857-438D-90C7-8DA9F3865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" y="152"/>
                <a:ext cx="12" cy="56"/>
              </a:xfrm>
              <a:custGeom>
                <a:avLst/>
                <a:gdLst>
                  <a:gd name="T0" fmla="*/ 0 w 12"/>
                  <a:gd name="T1" fmla="*/ 56 h 56"/>
                  <a:gd name="T2" fmla="*/ 0 w 12"/>
                  <a:gd name="T3" fmla="*/ 0 h 56"/>
                  <a:gd name="T4" fmla="*/ 12 w 12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6">
                    <a:moveTo>
                      <a:pt x="0" y="56"/>
                    </a:moveTo>
                    <a:lnTo>
                      <a:pt x="0" y="0"/>
                    </a:lnTo>
                    <a:lnTo>
                      <a:pt x="12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83DA1304-39D9-4235-BCF4-E101B1A9D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8" y="238"/>
                <a:ext cx="113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PP073381 – I17-BPS048(d) – Fallow deer - Algeria</a:t>
                </a:r>
                <a:endParaRPr lang="da-DK" altLang="da-DK" sz="1463" dirty="0"/>
              </a:p>
            </p:txBody>
          </p:sp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6EA7A4C7-8DEE-4398-A233-54A762824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" y="212"/>
                <a:ext cx="48" cy="55"/>
              </a:xfrm>
              <a:custGeom>
                <a:avLst/>
                <a:gdLst>
                  <a:gd name="T0" fmla="*/ 0 w 48"/>
                  <a:gd name="T1" fmla="*/ 0 h 55"/>
                  <a:gd name="T2" fmla="*/ 0 w 48"/>
                  <a:gd name="T3" fmla="*/ 55 h 55"/>
                  <a:gd name="T4" fmla="*/ 48 w 48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5">
                    <a:moveTo>
                      <a:pt x="0" y="0"/>
                    </a:moveTo>
                    <a:lnTo>
                      <a:pt x="0" y="55"/>
                    </a:lnTo>
                    <a:lnTo>
                      <a:pt x="48" y="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830A961E-7EF4-4C6B-8EC2-8DE3AA828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9" y="210"/>
                <a:ext cx="289" cy="88"/>
              </a:xfrm>
              <a:custGeom>
                <a:avLst/>
                <a:gdLst>
                  <a:gd name="T0" fmla="*/ 0 w 289"/>
                  <a:gd name="T1" fmla="*/ 88 h 88"/>
                  <a:gd name="T2" fmla="*/ 0 w 289"/>
                  <a:gd name="T3" fmla="*/ 0 h 88"/>
                  <a:gd name="T4" fmla="*/ 289 w 289"/>
                  <a:gd name="T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9" h="88">
                    <a:moveTo>
                      <a:pt x="0" y="88"/>
                    </a:moveTo>
                    <a:lnTo>
                      <a:pt x="0" y="0"/>
                    </a:lnTo>
                    <a:lnTo>
                      <a:pt x="289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52" name="Rectangle 16">
                <a:extLst>
                  <a:ext uri="{FF2B5EF4-FFF2-40B4-BE49-F238E27FC236}">
                    <a16:creationId xmlns:a16="http://schemas.microsoft.com/office/drawing/2014/main" id="{5F3F54CF-3383-4A52-9425-8F87764FF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8" y="304"/>
                <a:ext cx="94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PP073401 – I6-BPS048(f) – Goat – Algeria</a:t>
                </a:r>
                <a:endParaRPr lang="da-DK" altLang="da-DK" sz="1463" dirty="0"/>
              </a:p>
            </p:txBody>
          </p:sp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4AE36645-0F5C-44E7-BEE5-7D6564C1E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333"/>
                <a:ext cx="309" cy="56"/>
              </a:xfrm>
              <a:custGeom>
                <a:avLst/>
                <a:gdLst>
                  <a:gd name="T0" fmla="*/ 0 w 309"/>
                  <a:gd name="T1" fmla="*/ 56 h 56"/>
                  <a:gd name="T2" fmla="*/ 0 w 309"/>
                  <a:gd name="T3" fmla="*/ 0 h 56"/>
                  <a:gd name="T4" fmla="*/ 309 w 309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" h="56">
                    <a:moveTo>
                      <a:pt x="0" y="56"/>
                    </a:moveTo>
                    <a:lnTo>
                      <a:pt x="0" y="0"/>
                    </a:lnTo>
                    <a:lnTo>
                      <a:pt x="309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54" name="Rectangle 18">
                <a:extLst>
                  <a:ext uri="{FF2B5EF4-FFF2-40B4-BE49-F238E27FC236}">
                    <a16:creationId xmlns:a16="http://schemas.microsoft.com/office/drawing/2014/main" id="{C9085223-B914-46EC-AD2A-5AFF5DFC4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369"/>
                <a:ext cx="112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PP073395 – I18-BPS048(j) – Fallow deer – Algeria</a:t>
                </a:r>
                <a:endParaRPr lang="da-DK" altLang="da-DK" sz="1463" dirty="0"/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2C8FFE40-87A5-45D3-8718-702562995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" y="399"/>
                <a:ext cx="183" cy="47"/>
              </a:xfrm>
              <a:custGeom>
                <a:avLst/>
                <a:gdLst>
                  <a:gd name="T0" fmla="*/ 0 w 183"/>
                  <a:gd name="T1" fmla="*/ 47 h 47"/>
                  <a:gd name="T2" fmla="*/ 0 w 183"/>
                  <a:gd name="T3" fmla="*/ 0 h 47"/>
                  <a:gd name="T4" fmla="*/ 183 w 183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" h="47">
                    <a:moveTo>
                      <a:pt x="0" y="47"/>
                    </a:moveTo>
                    <a:lnTo>
                      <a:pt x="0" y="0"/>
                    </a:lnTo>
                    <a:lnTo>
                      <a:pt x="18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56" name="Rectangle 20">
                <a:extLst>
                  <a:ext uri="{FF2B5EF4-FFF2-40B4-BE49-F238E27FC236}">
                    <a16:creationId xmlns:a16="http://schemas.microsoft.com/office/drawing/2014/main" id="{BA8280E3-644E-444B-B4BE-7B5E5749C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435"/>
                <a:ext cx="97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PP073399 – I6-BPS048(d) – Goat – Algeria</a:t>
                </a:r>
                <a:endParaRPr lang="da-DK" altLang="da-DK" sz="1463" dirty="0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07C322D5-4432-4F2E-88D8-7FC9E951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464"/>
                <a:ext cx="88" cy="31"/>
              </a:xfrm>
              <a:custGeom>
                <a:avLst/>
                <a:gdLst>
                  <a:gd name="T0" fmla="*/ 0 w 88"/>
                  <a:gd name="T1" fmla="*/ 31 h 31"/>
                  <a:gd name="T2" fmla="*/ 0 w 88"/>
                  <a:gd name="T3" fmla="*/ 0 h 31"/>
                  <a:gd name="T4" fmla="*/ 88 w 88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8" h="31">
                    <a:moveTo>
                      <a:pt x="0" y="31"/>
                    </a:moveTo>
                    <a:lnTo>
                      <a:pt x="0" y="0"/>
                    </a:lnTo>
                    <a:lnTo>
                      <a:pt x="8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FA0E0B53-2B0C-456D-8516-56A198DAE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501"/>
                <a:ext cx="94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PP073400 – I6-BPS048(e) - Goat – Algeria</a:t>
                </a:r>
                <a:endParaRPr lang="da-DK" altLang="da-DK" sz="1463" dirty="0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39459C65-CA8F-468E-B0A3-8620C03F1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499"/>
                <a:ext cx="113" cy="31"/>
              </a:xfrm>
              <a:custGeom>
                <a:avLst/>
                <a:gdLst>
                  <a:gd name="T0" fmla="*/ 0 w 113"/>
                  <a:gd name="T1" fmla="*/ 0 h 31"/>
                  <a:gd name="T2" fmla="*/ 0 w 113"/>
                  <a:gd name="T3" fmla="*/ 31 h 31"/>
                  <a:gd name="T4" fmla="*/ 113 w 113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1">
                    <a:moveTo>
                      <a:pt x="0" y="0"/>
                    </a:moveTo>
                    <a:lnTo>
                      <a:pt x="0" y="31"/>
                    </a:lnTo>
                    <a:lnTo>
                      <a:pt x="113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66634C55-435E-416D-A5EC-F12A35982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" y="450"/>
                <a:ext cx="116" cy="47"/>
              </a:xfrm>
              <a:custGeom>
                <a:avLst/>
                <a:gdLst>
                  <a:gd name="T0" fmla="*/ 0 w 116"/>
                  <a:gd name="T1" fmla="*/ 0 h 47"/>
                  <a:gd name="T2" fmla="*/ 0 w 116"/>
                  <a:gd name="T3" fmla="*/ 47 h 47"/>
                  <a:gd name="T4" fmla="*/ 116 w 116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" h="47">
                    <a:moveTo>
                      <a:pt x="0" y="0"/>
                    </a:moveTo>
                    <a:lnTo>
                      <a:pt x="0" y="47"/>
                    </a:lnTo>
                    <a:lnTo>
                      <a:pt x="116" y="4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F33288D-74D1-4253-B3AF-70B2B90FB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392"/>
                <a:ext cx="44" cy="56"/>
              </a:xfrm>
              <a:custGeom>
                <a:avLst/>
                <a:gdLst>
                  <a:gd name="T0" fmla="*/ 0 w 44"/>
                  <a:gd name="T1" fmla="*/ 0 h 56"/>
                  <a:gd name="T2" fmla="*/ 0 w 44"/>
                  <a:gd name="T3" fmla="*/ 56 h 56"/>
                  <a:gd name="T4" fmla="*/ 44 w 44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56">
                    <a:moveTo>
                      <a:pt x="0" y="0"/>
                    </a:moveTo>
                    <a:lnTo>
                      <a:pt x="0" y="56"/>
                    </a:lnTo>
                    <a:lnTo>
                      <a:pt x="44" y="56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8D1EB165-F8D6-4BE9-B21C-B2466970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9" y="302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0 w 48"/>
                  <a:gd name="T3" fmla="*/ 88 h 88"/>
                  <a:gd name="T4" fmla="*/ 48 w 48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0" y="88"/>
                    </a:lnTo>
                    <a:lnTo>
                      <a:pt x="48" y="8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id="{E1DBF534-0D16-4108-B7C0-AD433872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300"/>
                <a:ext cx="29" cy="171"/>
              </a:xfrm>
              <a:custGeom>
                <a:avLst/>
                <a:gdLst>
                  <a:gd name="T0" fmla="*/ 0 w 29"/>
                  <a:gd name="T1" fmla="*/ 171 h 171"/>
                  <a:gd name="T2" fmla="*/ 0 w 29"/>
                  <a:gd name="T3" fmla="*/ 0 h 171"/>
                  <a:gd name="T4" fmla="*/ 29 w 29"/>
                  <a:gd name="T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71">
                    <a:moveTo>
                      <a:pt x="0" y="171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E6D024D3-1363-4B35-BED5-DD10232AD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566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PP073415 – B33-BPS045(d) – Dromedary – Algeria</a:t>
                </a:r>
                <a:endParaRPr lang="da-DK" altLang="da-DK" sz="1463" dirty="0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:a16="http://schemas.microsoft.com/office/drawing/2014/main" id="{DDEC6B9E-1C39-4ED4-9C15-ED59A5803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596"/>
                <a:ext cx="0" cy="47"/>
              </a:xfrm>
              <a:custGeom>
                <a:avLst/>
                <a:gdLst>
                  <a:gd name="T0" fmla="*/ 47 h 47"/>
                  <a:gd name="T1" fmla="*/ 0 h 47"/>
                  <a:gd name="T2" fmla="*/ 0 h 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7">
                    <a:moveTo>
                      <a:pt x="0" y="47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1DBD6C2E-3336-425A-94B8-7695EE2AB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632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PP073385 – I17-BPS048(h) – Fallow deer – Algeria</a:t>
                </a:r>
                <a:endParaRPr lang="da-DK" altLang="da-DK" sz="1463" dirty="0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39E560EB-F5F2-4527-932F-9030FAA77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661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68" name="Rectangle 32">
                <a:extLst>
                  <a:ext uri="{FF2B5EF4-FFF2-40B4-BE49-F238E27FC236}">
                    <a16:creationId xmlns:a16="http://schemas.microsoft.com/office/drawing/2014/main" id="{14A56893-95D5-4DC9-B275-8D6EFF79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698"/>
                <a:ext cx="96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PP073402 – I6-BPS048(g) – Goat – Algeria</a:t>
                </a:r>
                <a:endParaRPr lang="da-DK" altLang="da-DK" sz="1463" dirty="0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D73A4B2C-87EE-4A2C-905F-CEE312900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696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524FF331-1F8B-4D24-B6C0-9A087E52C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647"/>
                <a:ext cx="84" cy="47"/>
              </a:xfrm>
              <a:custGeom>
                <a:avLst/>
                <a:gdLst>
                  <a:gd name="T0" fmla="*/ 0 w 84"/>
                  <a:gd name="T1" fmla="*/ 0 h 47"/>
                  <a:gd name="T2" fmla="*/ 0 w 84"/>
                  <a:gd name="T3" fmla="*/ 47 h 47"/>
                  <a:gd name="T4" fmla="*/ 84 w 8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47">
                    <a:moveTo>
                      <a:pt x="0" y="0"/>
                    </a:moveTo>
                    <a:lnTo>
                      <a:pt x="0" y="47"/>
                    </a:lnTo>
                    <a:lnTo>
                      <a:pt x="84" y="4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205D5E43-D396-4D41-8162-A783568D7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474"/>
                <a:ext cx="335" cy="171"/>
              </a:xfrm>
              <a:custGeom>
                <a:avLst/>
                <a:gdLst>
                  <a:gd name="T0" fmla="*/ 0 w 335"/>
                  <a:gd name="T1" fmla="*/ 0 h 171"/>
                  <a:gd name="T2" fmla="*/ 0 w 335"/>
                  <a:gd name="T3" fmla="*/ 171 h 171"/>
                  <a:gd name="T4" fmla="*/ 335 w 335"/>
                  <a:gd name="T5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5" h="171">
                    <a:moveTo>
                      <a:pt x="0" y="0"/>
                    </a:moveTo>
                    <a:lnTo>
                      <a:pt x="0" y="171"/>
                    </a:lnTo>
                    <a:lnTo>
                      <a:pt x="335" y="17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8DE1B215-8CE4-4211-B102-3EAF614D7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" y="473"/>
                <a:ext cx="41" cy="188"/>
              </a:xfrm>
              <a:custGeom>
                <a:avLst/>
                <a:gdLst>
                  <a:gd name="T0" fmla="*/ 0 w 41"/>
                  <a:gd name="T1" fmla="*/ 188 h 188"/>
                  <a:gd name="T2" fmla="*/ 0 w 41"/>
                  <a:gd name="T3" fmla="*/ 0 h 188"/>
                  <a:gd name="T4" fmla="*/ 41 w 41"/>
                  <a:gd name="T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88">
                    <a:moveTo>
                      <a:pt x="0" y="188"/>
                    </a:moveTo>
                    <a:lnTo>
                      <a:pt x="0" y="0"/>
                    </a:lnTo>
                    <a:lnTo>
                      <a:pt x="41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3" name="Rectangle 37">
                <a:extLst>
                  <a:ext uri="{FF2B5EF4-FFF2-40B4-BE49-F238E27FC236}">
                    <a16:creationId xmlns:a16="http://schemas.microsoft.com/office/drawing/2014/main" id="{DA874F96-DFC8-4713-AF7F-096BF8313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4" y="763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PP073389 – I18-BPS048(d) – Fallow deer – Algeria</a:t>
                </a:r>
                <a:endParaRPr lang="da-DK" altLang="da-DK" sz="1463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83FB9A29-26EA-4ED7-969B-DC6D1E0EE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793"/>
                <a:ext cx="89" cy="59"/>
              </a:xfrm>
              <a:custGeom>
                <a:avLst/>
                <a:gdLst>
                  <a:gd name="T0" fmla="*/ 0 w 89"/>
                  <a:gd name="T1" fmla="*/ 59 h 59"/>
                  <a:gd name="T2" fmla="*/ 0 w 89"/>
                  <a:gd name="T3" fmla="*/ 0 h 59"/>
                  <a:gd name="T4" fmla="*/ 89 w 89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" h="59">
                    <a:moveTo>
                      <a:pt x="0" y="59"/>
                    </a:moveTo>
                    <a:lnTo>
                      <a:pt x="0" y="0"/>
                    </a:lnTo>
                    <a:lnTo>
                      <a:pt x="89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5" name="Rectangle 39">
                <a:extLst>
                  <a:ext uri="{FF2B5EF4-FFF2-40B4-BE49-F238E27FC236}">
                    <a16:creationId xmlns:a16="http://schemas.microsoft.com/office/drawing/2014/main" id="{0E9FA14D-9BE0-4093-B26E-B55A438FB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829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PP073416 – B33-BPS045(e) – Dromedary – Algeria</a:t>
                </a:r>
                <a:endParaRPr lang="da-DK" altLang="da-DK" sz="1463" dirty="0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36BD7FD9-CC62-4625-95DE-BE1AEBF7B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" y="858"/>
                <a:ext cx="90" cy="56"/>
              </a:xfrm>
              <a:custGeom>
                <a:avLst/>
                <a:gdLst>
                  <a:gd name="T0" fmla="*/ 0 w 90"/>
                  <a:gd name="T1" fmla="*/ 56 h 56"/>
                  <a:gd name="T2" fmla="*/ 0 w 90"/>
                  <a:gd name="T3" fmla="*/ 0 h 56"/>
                  <a:gd name="T4" fmla="*/ 90 w 90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56">
                    <a:moveTo>
                      <a:pt x="0" y="56"/>
                    </a:moveTo>
                    <a:lnTo>
                      <a:pt x="0" y="0"/>
                    </a:lnTo>
                    <a:lnTo>
                      <a:pt x="9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1178434E-C461-4E9D-BDBD-41C4ECCED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2" y="895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da-DK" altLang="da-DK" sz="488" dirty="0">
                    <a:solidFill>
                      <a:srgbClr val="000000"/>
                    </a:solidFill>
                  </a:rPr>
                  <a:t> PP073384 – I17-BPS048(g) – Fallow deer – Algeria</a:t>
                </a:r>
                <a:endParaRPr lang="da-DK" altLang="da-DK" sz="1463" dirty="0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:a16="http://schemas.microsoft.com/office/drawing/2014/main" id="{8D462B49-8844-47BE-9B1C-99C482C55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924"/>
                <a:ext cx="68" cy="47"/>
              </a:xfrm>
              <a:custGeom>
                <a:avLst/>
                <a:gdLst>
                  <a:gd name="T0" fmla="*/ 0 w 68"/>
                  <a:gd name="T1" fmla="*/ 47 h 47"/>
                  <a:gd name="T2" fmla="*/ 0 w 68"/>
                  <a:gd name="T3" fmla="*/ 0 h 47"/>
                  <a:gd name="T4" fmla="*/ 68 w 68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47">
                    <a:moveTo>
                      <a:pt x="0" y="47"/>
                    </a:moveTo>
                    <a:lnTo>
                      <a:pt x="0" y="0"/>
                    </a:lnTo>
                    <a:lnTo>
                      <a:pt x="6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79" name="Rectangle 43">
                <a:extLst>
                  <a:ext uri="{FF2B5EF4-FFF2-40B4-BE49-F238E27FC236}">
                    <a16:creationId xmlns:a16="http://schemas.microsoft.com/office/drawing/2014/main" id="{F808A9D9-87F5-408A-8AEF-B1A90FE11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" y="960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PP073386 – I18-BPS048(a) – Fallow deer – Algeria</a:t>
                </a:r>
                <a:endParaRPr lang="da-DK" altLang="da-DK" sz="1463" dirty="0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:a16="http://schemas.microsoft.com/office/drawing/2014/main" id="{090E130E-06D4-4926-80EE-AFF80EAFA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990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1" name="Rectangle 45">
                <a:extLst>
                  <a:ext uri="{FF2B5EF4-FFF2-40B4-BE49-F238E27FC236}">
                    <a16:creationId xmlns:a16="http://schemas.microsoft.com/office/drawing/2014/main" id="{109B83CC-1E62-45E0-80D3-ACE70BFCE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" y="1026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PP073387 – I18-BPS048(b) – Fallow deer – Algeria</a:t>
                </a:r>
                <a:endParaRPr lang="da-DK" altLang="da-DK" sz="1463" dirty="0"/>
              </a:p>
            </p:txBody>
          </p:sp>
          <p:sp>
            <p:nvSpPr>
              <p:cNvPr id="82" name="Freeform 46">
                <a:extLst>
                  <a:ext uri="{FF2B5EF4-FFF2-40B4-BE49-F238E27FC236}">
                    <a16:creationId xmlns:a16="http://schemas.microsoft.com/office/drawing/2014/main" id="{9A0E05C7-71C3-4B8B-85F2-AF9CAD4A1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1024"/>
                <a:ext cx="13" cy="31"/>
              </a:xfrm>
              <a:custGeom>
                <a:avLst/>
                <a:gdLst>
                  <a:gd name="T0" fmla="*/ 0 w 13"/>
                  <a:gd name="T1" fmla="*/ 0 h 31"/>
                  <a:gd name="T2" fmla="*/ 0 w 13"/>
                  <a:gd name="T3" fmla="*/ 31 h 31"/>
                  <a:gd name="T4" fmla="*/ 13 w 13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1">
                    <a:moveTo>
                      <a:pt x="0" y="0"/>
                    </a:moveTo>
                    <a:lnTo>
                      <a:pt x="0" y="31"/>
                    </a:lnTo>
                    <a:lnTo>
                      <a:pt x="13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AAD397B0-F3F9-4D4C-9C81-8DFBE8BB8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975"/>
                <a:ext cx="54" cy="48"/>
              </a:xfrm>
              <a:custGeom>
                <a:avLst/>
                <a:gdLst>
                  <a:gd name="T0" fmla="*/ 0 w 54"/>
                  <a:gd name="T1" fmla="*/ 0 h 48"/>
                  <a:gd name="T2" fmla="*/ 0 w 54"/>
                  <a:gd name="T3" fmla="*/ 48 h 48"/>
                  <a:gd name="T4" fmla="*/ 54 w 54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0" y="0"/>
                    </a:moveTo>
                    <a:lnTo>
                      <a:pt x="0" y="48"/>
                    </a:lnTo>
                    <a:lnTo>
                      <a:pt x="54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4" name="Freeform 48">
                <a:extLst>
                  <a:ext uri="{FF2B5EF4-FFF2-40B4-BE49-F238E27FC236}">
                    <a16:creationId xmlns:a16="http://schemas.microsoft.com/office/drawing/2014/main" id="{A7E04F13-E616-49A0-B800-4CEA9707A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" y="918"/>
                <a:ext cx="61" cy="55"/>
              </a:xfrm>
              <a:custGeom>
                <a:avLst/>
                <a:gdLst>
                  <a:gd name="T0" fmla="*/ 0 w 61"/>
                  <a:gd name="T1" fmla="*/ 0 h 55"/>
                  <a:gd name="T2" fmla="*/ 0 w 61"/>
                  <a:gd name="T3" fmla="*/ 55 h 55"/>
                  <a:gd name="T4" fmla="*/ 61 w 61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55">
                    <a:moveTo>
                      <a:pt x="0" y="0"/>
                    </a:moveTo>
                    <a:lnTo>
                      <a:pt x="0" y="55"/>
                    </a:lnTo>
                    <a:lnTo>
                      <a:pt x="61" y="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5" name="Freeform 49">
                <a:extLst>
                  <a:ext uri="{FF2B5EF4-FFF2-40B4-BE49-F238E27FC236}">
                    <a16:creationId xmlns:a16="http://schemas.microsoft.com/office/drawing/2014/main" id="{39B7BCBF-EAB3-4277-A09E-6DF84B33D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856"/>
                <a:ext cx="118" cy="60"/>
              </a:xfrm>
              <a:custGeom>
                <a:avLst/>
                <a:gdLst>
                  <a:gd name="T0" fmla="*/ 0 w 118"/>
                  <a:gd name="T1" fmla="*/ 0 h 60"/>
                  <a:gd name="T2" fmla="*/ 0 w 118"/>
                  <a:gd name="T3" fmla="*/ 60 h 60"/>
                  <a:gd name="T4" fmla="*/ 118 w 118"/>
                  <a:gd name="T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8" h="60">
                    <a:moveTo>
                      <a:pt x="0" y="0"/>
                    </a:moveTo>
                    <a:lnTo>
                      <a:pt x="0" y="60"/>
                    </a:lnTo>
                    <a:lnTo>
                      <a:pt x="118" y="6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F768EA29-B1DA-4EE8-9ADB-2803577F1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" y="665"/>
                <a:ext cx="64" cy="189"/>
              </a:xfrm>
              <a:custGeom>
                <a:avLst/>
                <a:gdLst>
                  <a:gd name="T0" fmla="*/ 0 w 64"/>
                  <a:gd name="T1" fmla="*/ 0 h 189"/>
                  <a:gd name="T2" fmla="*/ 0 w 64"/>
                  <a:gd name="T3" fmla="*/ 189 h 189"/>
                  <a:gd name="T4" fmla="*/ 64 w 64"/>
                  <a:gd name="T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189">
                    <a:moveTo>
                      <a:pt x="0" y="0"/>
                    </a:moveTo>
                    <a:lnTo>
                      <a:pt x="0" y="189"/>
                    </a:lnTo>
                    <a:lnTo>
                      <a:pt x="64" y="189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7" name="Freeform 51">
                <a:extLst>
                  <a:ext uri="{FF2B5EF4-FFF2-40B4-BE49-F238E27FC236}">
                    <a16:creationId xmlns:a16="http://schemas.microsoft.com/office/drawing/2014/main" id="{1B81D1ED-481C-45E8-BB03-237852451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663"/>
                <a:ext cx="46" cy="252"/>
              </a:xfrm>
              <a:custGeom>
                <a:avLst/>
                <a:gdLst>
                  <a:gd name="T0" fmla="*/ 0 w 46"/>
                  <a:gd name="T1" fmla="*/ 252 h 252"/>
                  <a:gd name="T2" fmla="*/ 0 w 46"/>
                  <a:gd name="T3" fmla="*/ 0 h 252"/>
                  <a:gd name="T4" fmla="*/ 46 w 46"/>
                  <a:gd name="T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2">
                    <a:moveTo>
                      <a:pt x="0" y="252"/>
                    </a:moveTo>
                    <a:lnTo>
                      <a:pt x="0" y="0"/>
                    </a:lnTo>
                    <a:lnTo>
                      <a:pt x="4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88" name="Rectangle 52">
                <a:extLst>
                  <a:ext uri="{FF2B5EF4-FFF2-40B4-BE49-F238E27FC236}">
                    <a16:creationId xmlns:a16="http://schemas.microsoft.com/office/drawing/2014/main" id="{D770AB77-7301-4D2D-AC9F-ECD29726F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7" y="1092"/>
                <a:ext cx="11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PP073388 – I18-BPS048(c) – Fallow deer – Algeria</a:t>
                </a:r>
                <a:endParaRPr lang="da-DK" altLang="da-DK" sz="1463" dirty="0"/>
              </a:p>
            </p:txBody>
          </p:sp>
          <p:sp>
            <p:nvSpPr>
              <p:cNvPr id="89" name="Freeform 53">
                <a:extLst>
                  <a:ext uri="{FF2B5EF4-FFF2-40B4-BE49-F238E27FC236}">
                    <a16:creationId xmlns:a16="http://schemas.microsoft.com/office/drawing/2014/main" id="{09C6F91A-DB98-45C4-9CE7-41BCAEFD8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" y="1121"/>
                <a:ext cx="144" cy="48"/>
              </a:xfrm>
              <a:custGeom>
                <a:avLst/>
                <a:gdLst>
                  <a:gd name="T0" fmla="*/ 0 w 144"/>
                  <a:gd name="T1" fmla="*/ 48 h 48"/>
                  <a:gd name="T2" fmla="*/ 0 w 144"/>
                  <a:gd name="T3" fmla="*/ 0 h 48"/>
                  <a:gd name="T4" fmla="*/ 144 w 14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48">
                    <a:moveTo>
                      <a:pt x="0" y="48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0" name="Rectangle 54">
                <a:extLst>
                  <a:ext uri="{FF2B5EF4-FFF2-40B4-BE49-F238E27FC236}">
                    <a16:creationId xmlns:a16="http://schemas.microsoft.com/office/drawing/2014/main" id="{113B4CA4-F594-4A82-98B9-AAA96D9A8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3" y="1157"/>
                <a:ext cx="1122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PP073383 – I17-BPS048(f) – Fallow deer – Algeria</a:t>
                </a:r>
                <a:endParaRPr lang="da-DK" altLang="da-DK" sz="1463" dirty="0"/>
              </a:p>
            </p:txBody>
          </p:sp>
          <p:sp>
            <p:nvSpPr>
              <p:cNvPr id="91" name="Freeform 55">
                <a:extLst>
                  <a:ext uri="{FF2B5EF4-FFF2-40B4-BE49-F238E27FC236}">
                    <a16:creationId xmlns:a16="http://schemas.microsoft.com/office/drawing/2014/main" id="{09F8B51F-148C-4D88-BE1C-4302B3BA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187"/>
                <a:ext cx="64" cy="31"/>
              </a:xfrm>
              <a:custGeom>
                <a:avLst/>
                <a:gdLst>
                  <a:gd name="T0" fmla="*/ 0 w 64"/>
                  <a:gd name="T1" fmla="*/ 31 h 31"/>
                  <a:gd name="T2" fmla="*/ 0 w 64"/>
                  <a:gd name="T3" fmla="*/ 0 h 31"/>
                  <a:gd name="T4" fmla="*/ 64 w 64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31">
                    <a:moveTo>
                      <a:pt x="0" y="31"/>
                    </a:moveTo>
                    <a:lnTo>
                      <a:pt x="0" y="0"/>
                    </a:lnTo>
                    <a:lnTo>
                      <a:pt x="6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2" name="Rectangle 56">
                <a:extLst>
                  <a:ext uri="{FF2B5EF4-FFF2-40B4-BE49-F238E27FC236}">
                    <a16:creationId xmlns:a16="http://schemas.microsoft.com/office/drawing/2014/main" id="{3E4FD654-8B0D-4A1C-8293-E88BED1B6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8" y="1223"/>
                <a:ext cx="112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PP073394 – I18-BPS048(i) – Fallow deer – Algeria</a:t>
                </a:r>
                <a:endParaRPr lang="da-DK" altLang="da-DK" sz="1463" dirty="0"/>
              </a:p>
            </p:txBody>
          </p:sp>
          <p:sp>
            <p:nvSpPr>
              <p:cNvPr id="93" name="Freeform 57">
                <a:extLst>
                  <a:ext uri="{FF2B5EF4-FFF2-40B4-BE49-F238E27FC236}">
                    <a16:creationId xmlns:a16="http://schemas.microsoft.com/office/drawing/2014/main" id="{3618DA84-D4A9-4B38-8D5D-D36A43052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221"/>
                <a:ext cx="139" cy="31"/>
              </a:xfrm>
              <a:custGeom>
                <a:avLst/>
                <a:gdLst>
                  <a:gd name="T0" fmla="*/ 0 w 139"/>
                  <a:gd name="T1" fmla="*/ 0 h 31"/>
                  <a:gd name="T2" fmla="*/ 0 w 139"/>
                  <a:gd name="T3" fmla="*/ 31 h 31"/>
                  <a:gd name="T4" fmla="*/ 139 w 139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" h="31">
                    <a:moveTo>
                      <a:pt x="0" y="0"/>
                    </a:moveTo>
                    <a:lnTo>
                      <a:pt x="0" y="31"/>
                    </a:lnTo>
                    <a:lnTo>
                      <a:pt x="139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4" name="Freeform 58">
                <a:extLst>
                  <a:ext uri="{FF2B5EF4-FFF2-40B4-BE49-F238E27FC236}">
                    <a16:creationId xmlns:a16="http://schemas.microsoft.com/office/drawing/2014/main" id="{CC42C4E2-7B0D-4A6D-A88F-317A85CA7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" y="1172"/>
                <a:ext cx="95" cy="48"/>
              </a:xfrm>
              <a:custGeom>
                <a:avLst/>
                <a:gdLst>
                  <a:gd name="T0" fmla="*/ 0 w 95"/>
                  <a:gd name="T1" fmla="*/ 0 h 48"/>
                  <a:gd name="T2" fmla="*/ 0 w 95"/>
                  <a:gd name="T3" fmla="*/ 48 h 48"/>
                  <a:gd name="T4" fmla="*/ 95 w 95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48">
                    <a:moveTo>
                      <a:pt x="0" y="0"/>
                    </a:moveTo>
                    <a:lnTo>
                      <a:pt x="0" y="48"/>
                    </a:lnTo>
                    <a:lnTo>
                      <a:pt x="95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5" name="Freeform 59">
                <a:extLst>
                  <a:ext uri="{FF2B5EF4-FFF2-40B4-BE49-F238E27FC236}">
                    <a16:creationId xmlns:a16="http://schemas.microsoft.com/office/drawing/2014/main" id="{0FADE4A5-A9AD-4DF6-A275-F69FD237F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919"/>
                <a:ext cx="179" cy="251"/>
              </a:xfrm>
              <a:custGeom>
                <a:avLst/>
                <a:gdLst>
                  <a:gd name="T0" fmla="*/ 0 w 179"/>
                  <a:gd name="T1" fmla="*/ 0 h 251"/>
                  <a:gd name="T2" fmla="*/ 0 w 179"/>
                  <a:gd name="T3" fmla="*/ 251 h 251"/>
                  <a:gd name="T4" fmla="*/ 179 w 179"/>
                  <a:gd name="T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9" h="251">
                    <a:moveTo>
                      <a:pt x="0" y="0"/>
                    </a:moveTo>
                    <a:lnTo>
                      <a:pt x="0" y="251"/>
                    </a:lnTo>
                    <a:lnTo>
                      <a:pt x="179" y="25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6" name="Freeform 60">
                <a:extLst>
                  <a:ext uri="{FF2B5EF4-FFF2-40B4-BE49-F238E27FC236}">
                    <a16:creationId xmlns:a16="http://schemas.microsoft.com/office/drawing/2014/main" id="{F4C3973F-27AF-4F52-9AB6-4B1D11A6E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2" y="917"/>
                <a:ext cx="221" cy="325"/>
              </a:xfrm>
              <a:custGeom>
                <a:avLst/>
                <a:gdLst>
                  <a:gd name="T0" fmla="*/ 0 w 221"/>
                  <a:gd name="T1" fmla="*/ 325 h 325"/>
                  <a:gd name="T2" fmla="*/ 0 w 221"/>
                  <a:gd name="T3" fmla="*/ 0 h 325"/>
                  <a:gd name="T4" fmla="*/ 221 w 221"/>
                  <a:gd name="T5" fmla="*/ 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1" h="325">
                    <a:moveTo>
                      <a:pt x="0" y="325"/>
                    </a:moveTo>
                    <a:lnTo>
                      <a:pt x="0" y="0"/>
                    </a:lnTo>
                    <a:lnTo>
                      <a:pt x="221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7" name="Rectangle 61">
                <a:extLst>
                  <a:ext uri="{FF2B5EF4-FFF2-40B4-BE49-F238E27FC236}">
                    <a16:creationId xmlns:a16="http://schemas.microsoft.com/office/drawing/2014/main" id="{D50E74D3-6E23-4C45-BEA0-BFBCEAFA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1289"/>
                <a:ext cx="115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PP073378 – I17-BPS048(a) – Fallow deer – Algeria</a:t>
                </a:r>
                <a:endParaRPr lang="da-DK" altLang="da-DK" sz="1463" dirty="0"/>
              </a:p>
            </p:txBody>
          </p:sp>
          <p:sp>
            <p:nvSpPr>
              <p:cNvPr id="98" name="Freeform 62">
                <a:extLst>
                  <a:ext uri="{FF2B5EF4-FFF2-40B4-BE49-F238E27FC236}">
                    <a16:creationId xmlns:a16="http://schemas.microsoft.com/office/drawing/2014/main" id="{61C6D446-6587-4451-B7EC-0A2BE117E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318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99" name="Rectangle 63">
                <a:extLst>
                  <a:ext uri="{FF2B5EF4-FFF2-40B4-BE49-F238E27FC236}">
                    <a16:creationId xmlns:a16="http://schemas.microsoft.com/office/drawing/2014/main" id="{94653A6B-7F5C-4B22-A21D-F1A6C0EBB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1354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PP073393 – I18-BPS048(h) – Fallow deer – Algeria</a:t>
                </a:r>
                <a:endParaRPr lang="da-DK" altLang="da-DK" sz="1463" dirty="0"/>
              </a:p>
            </p:txBody>
          </p:sp>
          <p:sp>
            <p:nvSpPr>
              <p:cNvPr id="100" name="Freeform 64">
                <a:extLst>
                  <a:ext uri="{FF2B5EF4-FFF2-40B4-BE49-F238E27FC236}">
                    <a16:creationId xmlns:a16="http://schemas.microsoft.com/office/drawing/2014/main" id="{99763439-E463-4442-829E-0331E9838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353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1" name="Freeform 65">
                <a:extLst>
                  <a:ext uri="{FF2B5EF4-FFF2-40B4-BE49-F238E27FC236}">
                    <a16:creationId xmlns:a16="http://schemas.microsoft.com/office/drawing/2014/main" id="{4ED7958B-B359-4BFD-9CFC-87A25AA0D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" y="1351"/>
                <a:ext cx="195" cy="64"/>
              </a:xfrm>
              <a:custGeom>
                <a:avLst/>
                <a:gdLst>
                  <a:gd name="T0" fmla="*/ 0 w 195"/>
                  <a:gd name="T1" fmla="*/ 64 h 64"/>
                  <a:gd name="T2" fmla="*/ 0 w 195"/>
                  <a:gd name="T3" fmla="*/ 0 h 64"/>
                  <a:gd name="T4" fmla="*/ 195 w 195"/>
                  <a:gd name="T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64">
                    <a:moveTo>
                      <a:pt x="0" y="64"/>
                    </a:moveTo>
                    <a:lnTo>
                      <a:pt x="0" y="0"/>
                    </a:lnTo>
                    <a:lnTo>
                      <a:pt x="195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2" name="Rectangle 66">
                <a:extLst>
                  <a:ext uri="{FF2B5EF4-FFF2-40B4-BE49-F238E27FC236}">
                    <a16:creationId xmlns:a16="http://schemas.microsoft.com/office/drawing/2014/main" id="{9CE1957F-828F-4EB8-BDFF-049CD9BA9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1420"/>
                <a:ext cx="11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PP073380 – I17-BPS048(c) – Fallow deer – Algeria</a:t>
                </a:r>
                <a:endParaRPr lang="da-DK" altLang="da-DK" sz="1463" dirty="0"/>
              </a:p>
            </p:txBody>
          </p:sp>
          <p:sp>
            <p:nvSpPr>
              <p:cNvPr id="103" name="Freeform 67">
                <a:extLst>
                  <a:ext uri="{FF2B5EF4-FFF2-40B4-BE49-F238E27FC236}">
                    <a16:creationId xmlns:a16="http://schemas.microsoft.com/office/drawing/2014/main" id="{6D98FF5C-5FEC-4793-895D-507676863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449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4" name="Rectangle 68">
                <a:extLst>
                  <a:ext uri="{FF2B5EF4-FFF2-40B4-BE49-F238E27FC236}">
                    <a16:creationId xmlns:a16="http://schemas.microsoft.com/office/drawing/2014/main" id="{A0B68EE5-31F3-4757-8EBC-C16377342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" y="1486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PP073392 – I18-BPS048(g) – Fallow deer – Algeria</a:t>
                </a:r>
                <a:endParaRPr lang="da-DK" altLang="da-DK" sz="1463" dirty="0"/>
              </a:p>
            </p:txBody>
          </p:sp>
          <p:sp>
            <p:nvSpPr>
              <p:cNvPr id="105" name="Freeform 69">
                <a:extLst>
                  <a:ext uri="{FF2B5EF4-FFF2-40B4-BE49-F238E27FC236}">
                    <a16:creationId xmlns:a16="http://schemas.microsoft.com/office/drawing/2014/main" id="{615530D1-F41F-4A21-AF6F-26A621AFB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484"/>
                <a:ext cx="13" cy="31"/>
              </a:xfrm>
              <a:custGeom>
                <a:avLst/>
                <a:gdLst>
                  <a:gd name="T0" fmla="*/ 0 w 13"/>
                  <a:gd name="T1" fmla="*/ 0 h 31"/>
                  <a:gd name="T2" fmla="*/ 0 w 13"/>
                  <a:gd name="T3" fmla="*/ 31 h 31"/>
                  <a:gd name="T4" fmla="*/ 13 w 13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1">
                    <a:moveTo>
                      <a:pt x="0" y="0"/>
                    </a:moveTo>
                    <a:lnTo>
                      <a:pt x="0" y="31"/>
                    </a:lnTo>
                    <a:lnTo>
                      <a:pt x="13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FFE02072-9729-4FF8-8258-208B99811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" y="1418"/>
                <a:ext cx="71" cy="64"/>
              </a:xfrm>
              <a:custGeom>
                <a:avLst/>
                <a:gdLst>
                  <a:gd name="T0" fmla="*/ 0 w 71"/>
                  <a:gd name="T1" fmla="*/ 0 h 64"/>
                  <a:gd name="T2" fmla="*/ 0 w 71"/>
                  <a:gd name="T3" fmla="*/ 64 h 64"/>
                  <a:gd name="T4" fmla="*/ 71 w 71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64">
                    <a:moveTo>
                      <a:pt x="0" y="0"/>
                    </a:moveTo>
                    <a:lnTo>
                      <a:pt x="0" y="64"/>
                    </a:lnTo>
                    <a:lnTo>
                      <a:pt x="71" y="64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D7B0D907-DC61-486D-A68C-6176C8643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" y="1417"/>
                <a:ext cx="118" cy="154"/>
              </a:xfrm>
              <a:custGeom>
                <a:avLst/>
                <a:gdLst>
                  <a:gd name="T0" fmla="*/ 0 w 118"/>
                  <a:gd name="T1" fmla="*/ 154 h 154"/>
                  <a:gd name="T2" fmla="*/ 0 w 118"/>
                  <a:gd name="T3" fmla="*/ 0 h 154"/>
                  <a:gd name="T4" fmla="*/ 118 w 118"/>
                  <a:gd name="T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8" h="154">
                    <a:moveTo>
                      <a:pt x="0" y="154"/>
                    </a:moveTo>
                    <a:lnTo>
                      <a:pt x="0" y="0"/>
                    </a:lnTo>
                    <a:lnTo>
                      <a:pt x="11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08" name="Rectangle 72">
                <a:extLst>
                  <a:ext uri="{FF2B5EF4-FFF2-40B4-BE49-F238E27FC236}">
                    <a16:creationId xmlns:a16="http://schemas.microsoft.com/office/drawing/2014/main" id="{D44EED69-9A4A-4F6D-A4FE-FF00B77D0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1552"/>
                <a:ext cx="1132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PP073410 – B34-BPS045(a) – Dromedary - Algeria</a:t>
                </a:r>
                <a:endParaRPr lang="da-DK" altLang="da-DK" sz="1463" dirty="0"/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:a16="http://schemas.microsoft.com/office/drawing/2014/main" id="{7A5545E1-AF4C-4EC7-AD45-10C1FFB9C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0" y="1581"/>
                <a:ext cx="117" cy="147"/>
              </a:xfrm>
              <a:custGeom>
                <a:avLst/>
                <a:gdLst>
                  <a:gd name="T0" fmla="*/ 0 w 117"/>
                  <a:gd name="T1" fmla="*/ 147 h 147"/>
                  <a:gd name="T2" fmla="*/ 0 w 117"/>
                  <a:gd name="T3" fmla="*/ 0 h 147"/>
                  <a:gd name="T4" fmla="*/ 117 w 117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47">
                    <a:moveTo>
                      <a:pt x="0" y="147"/>
                    </a:moveTo>
                    <a:lnTo>
                      <a:pt x="0" y="0"/>
                    </a:lnTo>
                    <a:lnTo>
                      <a:pt x="117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0" name="Rectangle 74">
                <a:extLst>
                  <a:ext uri="{FF2B5EF4-FFF2-40B4-BE49-F238E27FC236}">
                    <a16:creationId xmlns:a16="http://schemas.microsoft.com/office/drawing/2014/main" id="{B5D2290C-DE28-4419-9F55-ACF4FCD70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617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PP073412 – B33-BPS045(a) – Dromedary – Algeria</a:t>
                </a:r>
                <a:endParaRPr lang="da-DK" altLang="da-DK" sz="1463" dirty="0"/>
              </a:p>
            </p:txBody>
          </p:sp>
          <p:sp>
            <p:nvSpPr>
              <p:cNvPr id="111" name="Freeform 75">
                <a:extLst>
                  <a:ext uri="{FF2B5EF4-FFF2-40B4-BE49-F238E27FC236}">
                    <a16:creationId xmlns:a16="http://schemas.microsoft.com/office/drawing/2014/main" id="{0FA72E14-B28F-42D1-8DC3-24BDD2243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1646"/>
                <a:ext cx="113" cy="31"/>
              </a:xfrm>
              <a:custGeom>
                <a:avLst/>
                <a:gdLst>
                  <a:gd name="T0" fmla="*/ 0 w 113"/>
                  <a:gd name="T1" fmla="*/ 31 h 31"/>
                  <a:gd name="T2" fmla="*/ 0 w 113"/>
                  <a:gd name="T3" fmla="*/ 0 h 31"/>
                  <a:gd name="T4" fmla="*/ 113 w 113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1">
                    <a:moveTo>
                      <a:pt x="0" y="31"/>
                    </a:moveTo>
                    <a:lnTo>
                      <a:pt x="0" y="0"/>
                    </a:lnTo>
                    <a:lnTo>
                      <a:pt x="11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2" name="Rectangle 76">
                <a:extLst>
                  <a:ext uri="{FF2B5EF4-FFF2-40B4-BE49-F238E27FC236}">
                    <a16:creationId xmlns:a16="http://schemas.microsoft.com/office/drawing/2014/main" id="{D9DDFB03-154D-4869-ADB1-A0321548E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1683"/>
                <a:ext cx="11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PP073390 – I18-BPS048(e) – Fallow deer – Algeria</a:t>
                </a:r>
                <a:endParaRPr lang="da-DK" altLang="da-DK" sz="1463" dirty="0"/>
              </a:p>
            </p:txBody>
          </p:sp>
          <p:sp>
            <p:nvSpPr>
              <p:cNvPr id="113" name="Freeform 77">
                <a:extLst>
                  <a:ext uri="{FF2B5EF4-FFF2-40B4-BE49-F238E27FC236}">
                    <a16:creationId xmlns:a16="http://schemas.microsoft.com/office/drawing/2014/main" id="{470123B6-BB1D-45BB-8549-1A75182E0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1681"/>
                <a:ext cx="51" cy="31"/>
              </a:xfrm>
              <a:custGeom>
                <a:avLst/>
                <a:gdLst>
                  <a:gd name="T0" fmla="*/ 0 w 51"/>
                  <a:gd name="T1" fmla="*/ 0 h 31"/>
                  <a:gd name="T2" fmla="*/ 0 w 51"/>
                  <a:gd name="T3" fmla="*/ 31 h 31"/>
                  <a:gd name="T4" fmla="*/ 51 w 51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31">
                    <a:moveTo>
                      <a:pt x="0" y="0"/>
                    </a:moveTo>
                    <a:lnTo>
                      <a:pt x="0" y="31"/>
                    </a:lnTo>
                    <a:lnTo>
                      <a:pt x="51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4" name="Freeform 78">
                <a:extLst>
                  <a:ext uri="{FF2B5EF4-FFF2-40B4-BE49-F238E27FC236}">
                    <a16:creationId xmlns:a16="http://schemas.microsoft.com/office/drawing/2014/main" id="{F23D1D80-EBD2-442A-A3ED-E94F2541C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679"/>
                <a:ext cx="28" cy="48"/>
              </a:xfrm>
              <a:custGeom>
                <a:avLst/>
                <a:gdLst>
                  <a:gd name="T0" fmla="*/ 0 w 28"/>
                  <a:gd name="T1" fmla="*/ 48 h 48"/>
                  <a:gd name="T2" fmla="*/ 0 w 28"/>
                  <a:gd name="T3" fmla="*/ 0 h 48"/>
                  <a:gd name="T4" fmla="*/ 28 w 28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48">
                    <a:moveTo>
                      <a:pt x="0" y="48"/>
                    </a:moveTo>
                    <a:lnTo>
                      <a:pt x="0" y="0"/>
                    </a:lnTo>
                    <a:lnTo>
                      <a:pt x="2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:a16="http://schemas.microsoft.com/office/drawing/2014/main" id="{1726F40D-1A59-452A-931D-21893CE3D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1749"/>
                <a:ext cx="9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PP073398 – I6-BPS048(c) – Goat – Algeria</a:t>
                </a:r>
                <a:endParaRPr lang="da-DK" altLang="da-DK" sz="1463" dirty="0"/>
              </a:p>
            </p:txBody>
          </p:sp>
          <p:sp>
            <p:nvSpPr>
              <p:cNvPr id="116" name="Freeform 80">
                <a:extLst>
                  <a:ext uri="{FF2B5EF4-FFF2-40B4-BE49-F238E27FC236}">
                    <a16:creationId xmlns:a16="http://schemas.microsoft.com/office/drawing/2014/main" id="{48ACF4D1-17A6-4062-B669-55FB5A5E3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730"/>
                <a:ext cx="50" cy="48"/>
              </a:xfrm>
              <a:custGeom>
                <a:avLst/>
                <a:gdLst>
                  <a:gd name="T0" fmla="*/ 0 w 50"/>
                  <a:gd name="T1" fmla="*/ 0 h 48"/>
                  <a:gd name="T2" fmla="*/ 0 w 50"/>
                  <a:gd name="T3" fmla="*/ 48 h 48"/>
                  <a:gd name="T4" fmla="*/ 50 w 50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48">
                    <a:moveTo>
                      <a:pt x="0" y="0"/>
                    </a:moveTo>
                    <a:lnTo>
                      <a:pt x="0" y="48"/>
                    </a:lnTo>
                    <a:lnTo>
                      <a:pt x="50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7" name="Freeform 81">
                <a:extLst>
                  <a:ext uri="{FF2B5EF4-FFF2-40B4-BE49-F238E27FC236}">
                    <a16:creationId xmlns:a16="http://schemas.microsoft.com/office/drawing/2014/main" id="{6AA8BF3C-BEB9-432B-A78A-D168C526F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729"/>
                <a:ext cx="117" cy="147"/>
              </a:xfrm>
              <a:custGeom>
                <a:avLst/>
                <a:gdLst>
                  <a:gd name="T0" fmla="*/ 0 w 117"/>
                  <a:gd name="T1" fmla="*/ 147 h 147"/>
                  <a:gd name="T2" fmla="*/ 0 w 117"/>
                  <a:gd name="T3" fmla="*/ 0 h 147"/>
                  <a:gd name="T4" fmla="*/ 117 w 117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47">
                    <a:moveTo>
                      <a:pt x="0" y="147"/>
                    </a:moveTo>
                    <a:lnTo>
                      <a:pt x="0" y="0"/>
                    </a:lnTo>
                    <a:lnTo>
                      <a:pt x="117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18" name="Rectangle 82">
                <a:extLst>
                  <a:ext uri="{FF2B5EF4-FFF2-40B4-BE49-F238E27FC236}">
                    <a16:creationId xmlns:a16="http://schemas.microsoft.com/office/drawing/2014/main" id="{C8E92203-D302-41AF-9ACB-2370AA418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1814"/>
                <a:ext cx="96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PP073408 – I5-BPS048(a) – Goat – Algeria</a:t>
                </a:r>
                <a:endParaRPr lang="da-DK" altLang="da-DK" sz="1463" dirty="0"/>
              </a:p>
            </p:txBody>
          </p:sp>
          <p:sp>
            <p:nvSpPr>
              <p:cNvPr id="119" name="Freeform 83">
                <a:extLst>
                  <a:ext uri="{FF2B5EF4-FFF2-40B4-BE49-F238E27FC236}">
                    <a16:creationId xmlns:a16="http://schemas.microsoft.com/office/drawing/2014/main" id="{B33C982A-BDA7-4535-A05A-FBD794D01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1844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0" name="Rectangle 84">
                <a:extLst>
                  <a:ext uri="{FF2B5EF4-FFF2-40B4-BE49-F238E27FC236}">
                    <a16:creationId xmlns:a16="http://schemas.microsoft.com/office/drawing/2014/main" id="{6AE4D2DD-9BF4-4984-848B-F980B4C45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1880"/>
                <a:ext cx="97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PP073397 – I6-BPS048(b) – Goat – Algeria</a:t>
                </a:r>
                <a:endParaRPr lang="da-DK" altLang="da-DK" sz="1463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3D0A2BDB-1AFF-4A9D-9B41-C29433BB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1878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2" name="Rectangle 86">
                <a:extLst>
                  <a:ext uri="{FF2B5EF4-FFF2-40B4-BE49-F238E27FC236}">
                    <a16:creationId xmlns:a16="http://schemas.microsoft.com/office/drawing/2014/main" id="{049F194D-7AB0-4F08-853B-F4926A5B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1946"/>
                <a:ext cx="115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PP073379 – I17-BPS048(b) – Fallow deer – Algeria</a:t>
                </a:r>
                <a:endParaRPr lang="da-DK" altLang="da-DK" sz="1463" dirty="0"/>
              </a:p>
            </p:txBody>
          </p:sp>
          <p:sp>
            <p:nvSpPr>
              <p:cNvPr id="123" name="Freeform 87">
                <a:extLst>
                  <a:ext uri="{FF2B5EF4-FFF2-40B4-BE49-F238E27FC236}">
                    <a16:creationId xmlns:a16="http://schemas.microsoft.com/office/drawing/2014/main" id="{82C73BDE-ADA3-4711-94D6-474C5AC88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1911"/>
                <a:ext cx="0" cy="64"/>
              </a:xfrm>
              <a:custGeom>
                <a:avLst/>
                <a:gdLst>
                  <a:gd name="T0" fmla="*/ 0 h 64"/>
                  <a:gd name="T1" fmla="*/ 64 h 64"/>
                  <a:gd name="T2" fmla="*/ 64 h 6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4">
                    <a:moveTo>
                      <a:pt x="0" y="0"/>
                    </a:moveTo>
                    <a:lnTo>
                      <a:pt x="0" y="64"/>
                    </a:lnTo>
                    <a:lnTo>
                      <a:pt x="0" y="64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4" name="Line 88">
                <a:extLst>
                  <a:ext uri="{FF2B5EF4-FFF2-40B4-BE49-F238E27FC236}">
                    <a16:creationId xmlns:a16="http://schemas.microsoft.com/office/drawing/2014/main" id="{154018E0-7681-4E96-82BB-12C76B5B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1" y="1844"/>
                <a:ext cx="0" cy="6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5" name="Freeform 89">
                <a:extLst>
                  <a:ext uri="{FF2B5EF4-FFF2-40B4-BE49-F238E27FC236}">
                    <a16:creationId xmlns:a16="http://schemas.microsoft.com/office/drawing/2014/main" id="{31431356-FB2F-44E0-B561-6B0712E2B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1909"/>
                <a:ext cx="36" cy="117"/>
              </a:xfrm>
              <a:custGeom>
                <a:avLst/>
                <a:gdLst>
                  <a:gd name="T0" fmla="*/ 0 w 36"/>
                  <a:gd name="T1" fmla="*/ 117 h 117"/>
                  <a:gd name="T2" fmla="*/ 0 w 36"/>
                  <a:gd name="T3" fmla="*/ 0 h 117"/>
                  <a:gd name="T4" fmla="*/ 36 w 36"/>
                  <a:gd name="T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17">
                    <a:moveTo>
                      <a:pt x="0" y="117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6" name="Rectangle 90">
                <a:extLst>
                  <a:ext uri="{FF2B5EF4-FFF2-40B4-BE49-F238E27FC236}">
                    <a16:creationId xmlns:a16="http://schemas.microsoft.com/office/drawing/2014/main" id="{3DBBD8D5-C079-4B36-8847-AED0D36E5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1" y="2011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PP073411 – B34-BPS045(b) – Dromedary – Algeria</a:t>
                </a:r>
                <a:endParaRPr lang="da-DK" altLang="da-DK" sz="1463" dirty="0"/>
              </a:p>
            </p:txBody>
          </p:sp>
          <p:sp>
            <p:nvSpPr>
              <p:cNvPr id="127" name="Freeform 91">
                <a:extLst>
                  <a:ext uri="{FF2B5EF4-FFF2-40B4-BE49-F238E27FC236}">
                    <a16:creationId xmlns:a16="http://schemas.microsoft.com/office/drawing/2014/main" id="{FA9AAB76-0C19-454E-96B9-A46C0D414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041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28" name="Rectangle 92">
                <a:extLst>
                  <a:ext uri="{FF2B5EF4-FFF2-40B4-BE49-F238E27FC236}">
                    <a16:creationId xmlns:a16="http://schemas.microsoft.com/office/drawing/2014/main" id="{30CD4156-A71E-4C82-87F0-DA3D6BEFA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1" y="2077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PP073414 – B33-BPS045(c) – Dromedary - Algeria</a:t>
                </a:r>
                <a:endParaRPr lang="da-DK" altLang="da-DK" sz="1463" dirty="0"/>
              </a:p>
            </p:txBody>
          </p:sp>
          <p:sp>
            <p:nvSpPr>
              <p:cNvPr id="129" name="Freeform 93">
                <a:extLst>
                  <a:ext uri="{FF2B5EF4-FFF2-40B4-BE49-F238E27FC236}">
                    <a16:creationId xmlns:a16="http://schemas.microsoft.com/office/drawing/2014/main" id="{08D23F1E-2E08-4B5A-AE36-354C01035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075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0" name="Freeform 94">
                <a:extLst>
                  <a:ext uri="{FF2B5EF4-FFF2-40B4-BE49-F238E27FC236}">
                    <a16:creationId xmlns:a16="http://schemas.microsoft.com/office/drawing/2014/main" id="{949BF1AB-3115-40DB-8386-E5E6F924E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073"/>
                <a:ext cx="28" cy="72"/>
              </a:xfrm>
              <a:custGeom>
                <a:avLst/>
                <a:gdLst>
                  <a:gd name="T0" fmla="*/ 0 w 28"/>
                  <a:gd name="T1" fmla="*/ 72 h 72"/>
                  <a:gd name="T2" fmla="*/ 0 w 28"/>
                  <a:gd name="T3" fmla="*/ 0 h 72"/>
                  <a:gd name="T4" fmla="*/ 28 w 28"/>
                  <a:gd name="T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72">
                    <a:moveTo>
                      <a:pt x="0" y="72"/>
                    </a:moveTo>
                    <a:lnTo>
                      <a:pt x="0" y="0"/>
                    </a:lnTo>
                    <a:lnTo>
                      <a:pt x="2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1" name="Rectangle 95">
                <a:extLst>
                  <a:ext uri="{FF2B5EF4-FFF2-40B4-BE49-F238E27FC236}">
                    <a16:creationId xmlns:a16="http://schemas.microsoft.com/office/drawing/2014/main" id="{162D4C53-B531-43F5-91C1-E5233EB0E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2143"/>
                <a:ext cx="1122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PP073391 – I18-BPS048(f) – Fallow deer – Algeria</a:t>
                </a:r>
                <a:endParaRPr lang="da-DK" altLang="da-DK" sz="1463" dirty="0"/>
              </a:p>
            </p:txBody>
          </p:sp>
          <p:sp>
            <p:nvSpPr>
              <p:cNvPr id="132" name="Freeform 96">
                <a:extLst>
                  <a:ext uri="{FF2B5EF4-FFF2-40B4-BE49-F238E27FC236}">
                    <a16:creationId xmlns:a16="http://schemas.microsoft.com/office/drawing/2014/main" id="{C2F0FA06-CE1F-4763-AB1B-06026F7C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2172"/>
                <a:ext cx="31" cy="47"/>
              </a:xfrm>
              <a:custGeom>
                <a:avLst/>
                <a:gdLst>
                  <a:gd name="T0" fmla="*/ 0 w 31"/>
                  <a:gd name="T1" fmla="*/ 47 h 47"/>
                  <a:gd name="T2" fmla="*/ 0 w 31"/>
                  <a:gd name="T3" fmla="*/ 0 h 47"/>
                  <a:gd name="T4" fmla="*/ 31 w 31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47">
                    <a:moveTo>
                      <a:pt x="0" y="47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3" name="Rectangle 97">
                <a:extLst>
                  <a:ext uri="{FF2B5EF4-FFF2-40B4-BE49-F238E27FC236}">
                    <a16:creationId xmlns:a16="http://schemas.microsoft.com/office/drawing/2014/main" id="{BDB97F1D-1FE3-4CDC-B6E2-C66C2722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2" y="2208"/>
                <a:ext cx="11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PP073413 – B33-BPS045(b) – Dromedary – Algeria</a:t>
                </a:r>
                <a:endParaRPr lang="da-DK" altLang="da-DK" sz="1463" dirty="0"/>
              </a:p>
            </p:txBody>
          </p:sp>
          <p:sp>
            <p:nvSpPr>
              <p:cNvPr id="134" name="Freeform 98">
                <a:extLst>
                  <a:ext uri="{FF2B5EF4-FFF2-40B4-BE49-F238E27FC236}">
                    <a16:creationId xmlns:a16="http://schemas.microsoft.com/office/drawing/2014/main" id="{F1E6CD83-79F5-4D96-8EE5-19A88D7E8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" y="2238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5" name="Rectangle 99">
                <a:extLst>
                  <a:ext uri="{FF2B5EF4-FFF2-40B4-BE49-F238E27FC236}">
                    <a16:creationId xmlns:a16="http://schemas.microsoft.com/office/drawing/2014/main" id="{74BE5A20-CBDB-4FA4-B612-B22E12E0C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2" y="2274"/>
                <a:ext cx="96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PP073396 – I6-BPS048(a) – Goat – Algeria</a:t>
                </a:r>
                <a:endParaRPr lang="da-DK" altLang="da-DK" sz="1463" dirty="0"/>
              </a:p>
            </p:txBody>
          </p:sp>
          <p:sp>
            <p:nvSpPr>
              <p:cNvPr id="136" name="Freeform 100">
                <a:extLst>
                  <a:ext uri="{FF2B5EF4-FFF2-40B4-BE49-F238E27FC236}">
                    <a16:creationId xmlns:a16="http://schemas.microsoft.com/office/drawing/2014/main" id="{1FEF3ECB-B893-408C-AFB3-C99890168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" y="2272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7" name="Freeform 101">
                <a:extLst>
                  <a:ext uri="{FF2B5EF4-FFF2-40B4-BE49-F238E27FC236}">
                    <a16:creationId xmlns:a16="http://schemas.microsoft.com/office/drawing/2014/main" id="{C612AF1D-D9C9-423A-976A-047197AA8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2223"/>
                <a:ext cx="49" cy="47"/>
              </a:xfrm>
              <a:custGeom>
                <a:avLst/>
                <a:gdLst>
                  <a:gd name="T0" fmla="*/ 0 w 49"/>
                  <a:gd name="T1" fmla="*/ 0 h 47"/>
                  <a:gd name="T2" fmla="*/ 0 w 49"/>
                  <a:gd name="T3" fmla="*/ 47 h 47"/>
                  <a:gd name="T4" fmla="*/ 49 w 49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47">
                    <a:moveTo>
                      <a:pt x="0" y="0"/>
                    </a:moveTo>
                    <a:lnTo>
                      <a:pt x="0" y="47"/>
                    </a:lnTo>
                    <a:lnTo>
                      <a:pt x="49" y="4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8" name="Freeform 102">
                <a:extLst>
                  <a:ext uri="{FF2B5EF4-FFF2-40B4-BE49-F238E27FC236}">
                    <a16:creationId xmlns:a16="http://schemas.microsoft.com/office/drawing/2014/main" id="{3AF61933-346D-45D2-85AC-BC05F5AE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149"/>
                <a:ext cx="130" cy="72"/>
              </a:xfrm>
              <a:custGeom>
                <a:avLst/>
                <a:gdLst>
                  <a:gd name="T0" fmla="*/ 0 w 130"/>
                  <a:gd name="T1" fmla="*/ 0 h 72"/>
                  <a:gd name="T2" fmla="*/ 0 w 130"/>
                  <a:gd name="T3" fmla="*/ 72 h 72"/>
                  <a:gd name="T4" fmla="*/ 130 w 130"/>
                  <a:gd name="T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0" h="72">
                    <a:moveTo>
                      <a:pt x="0" y="0"/>
                    </a:moveTo>
                    <a:lnTo>
                      <a:pt x="0" y="72"/>
                    </a:lnTo>
                    <a:lnTo>
                      <a:pt x="130" y="72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39" name="Freeform 103">
                <a:extLst>
                  <a:ext uri="{FF2B5EF4-FFF2-40B4-BE49-F238E27FC236}">
                    <a16:creationId xmlns:a16="http://schemas.microsoft.com/office/drawing/2014/main" id="{6131A06A-D7B8-4FBF-8AAA-065519A57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030"/>
                <a:ext cx="26" cy="117"/>
              </a:xfrm>
              <a:custGeom>
                <a:avLst/>
                <a:gdLst>
                  <a:gd name="T0" fmla="*/ 0 w 26"/>
                  <a:gd name="T1" fmla="*/ 0 h 117"/>
                  <a:gd name="T2" fmla="*/ 0 w 26"/>
                  <a:gd name="T3" fmla="*/ 117 h 117"/>
                  <a:gd name="T4" fmla="*/ 26 w 26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17">
                    <a:moveTo>
                      <a:pt x="0" y="0"/>
                    </a:moveTo>
                    <a:lnTo>
                      <a:pt x="0" y="117"/>
                    </a:lnTo>
                    <a:lnTo>
                      <a:pt x="26" y="11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0" name="Freeform 104">
                <a:extLst>
                  <a:ext uri="{FF2B5EF4-FFF2-40B4-BE49-F238E27FC236}">
                    <a16:creationId xmlns:a16="http://schemas.microsoft.com/office/drawing/2014/main" id="{5EF93C8B-ABC7-4F70-A578-168145A79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880"/>
                <a:ext cx="41" cy="148"/>
              </a:xfrm>
              <a:custGeom>
                <a:avLst/>
                <a:gdLst>
                  <a:gd name="T0" fmla="*/ 0 w 41"/>
                  <a:gd name="T1" fmla="*/ 0 h 148"/>
                  <a:gd name="T2" fmla="*/ 0 w 41"/>
                  <a:gd name="T3" fmla="*/ 148 h 148"/>
                  <a:gd name="T4" fmla="*/ 41 w 41"/>
                  <a:gd name="T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48">
                    <a:moveTo>
                      <a:pt x="0" y="0"/>
                    </a:moveTo>
                    <a:lnTo>
                      <a:pt x="0" y="148"/>
                    </a:lnTo>
                    <a:lnTo>
                      <a:pt x="41" y="1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02FEA61D-4B7A-4BCE-971B-BF592BB34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0" y="1731"/>
                <a:ext cx="54" cy="147"/>
              </a:xfrm>
              <a:custGeom>
                <a:avLst/>
                <a:gdLst>
                  <a:gd name="T0" fmla="*/ 0 w 54"/>
                  <a:gd name="T1" fmla="*/ 0 h 147"/>
                  <a:gd name="T2" fmla="*/ 0 w 54"/>
                  <a:gd name="T3" fmla="*/ 147 h 147"/>
                  <a:gd name="T4" fmla="*/ 54 w 54"/>
                  <a:gd name="T5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147">
                    <a:moveTo>
                      <a:pt x="0" y="0"/>
                    </a:moveTo>
                    <a:lnTo>
                      <a:pt x="0" y="147"/>
                    </a:lnTo>
                    <a:lnTo>
                      <a:pt x="54" y="14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4E8AD6E2-BC69-4E49-A061-FD270DED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" y="1574"/>
                <a:ext cx="78" cy="155"/>
              </a:xfrm>
              <a:custGeom>
                <a:avLst/>
                <a:gdLst>
                  <a:gd name="T0" fmla="*/ 0 w 78"/>
                  <a:gd name="T1" fmla="*/ 0 h 155"/>
                  <a:gd name="T2" fmla="*/ 0 w 78"/>
                  <a:gd name="T3" fmla="*/ 155 h 155"/>
                  <a:gd name="T4" fmla="*/ 78 w 78"/>
                  <a:gd name="T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55">
                    <a:moveTo>
                      <a:pt x="0" y="0"/>
                    </a:moveTo>
                    <a:lnTo>
                      <a:pt x="0" y="155"/>
                    </a:lnTo>
                    <a:lnTo>
                      <a:pt x="78" y="1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3" name="Freeform 107">
                <a:extLst>
                  <a:ext uri="{FF2B5EF4-FFF2-40B4-BE49-F238E27FC236}">
                    <a16:creationId xmlns:a16="http://schemas.microsoft.com/office/drawing/2014/main" id="{1144F8C2-0A2E-47ED-B29A-8E1513DF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2" y="1246"/>
                <a:ext cx="310" cy="327"/>
              </a:xfrm>
              <a:custGeom>
                <a:avLst/>
                <a:gdLst>
                  <a:gd name="T0" fmla="*/ 0 w 310"/>
                  <a:gd name="T1" fmla="*/ 0 h 327"/>
                  <a:gd name="T2" fmla="*/ 0 w 310"/>
                  <a:gd name="T3" fmla="*/ 327 h 327"/>
                  <a:gd name="T4" fmla="*/ 310 w 310"/>
                  <a:gd name="T5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0" h="327">
                    <a:moveTo>
                      <a:pt x="0" y="0"/>
                    </a:moveTo>
                    <a:lnTo>
                      <a:pt x="0" y="327"/>
                    </a:lnTo>
                    <a:lnTo>
                      <a:pt x="310" y="32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4" name="Freeform 108">
                <a:extLst>
                  <a:ext uri="{FF2B5EF4-FFF2-40B4-BE49-F238E27FC236}">
                    <a16:creationId xmlns:a16="http://schemas.microsoft.com/office/drawing/2014/main" id="{226EB7A3-7ACA-45CC-8DAF-E671BF279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1244"/>
                <a:ext cx="107" cy="593"/>
              </a:xfrm>
              <a:custGeom>
                <a:avLst/>
                <a:gdLst>
                  <a:gd name="T0" fmla="*/ 0 w 107"/>
                  <a:gd name="T1" fmla="*/ 593 h 593"/>
                  <a:gd name="T2" fmla="*/ 0 w 107"/>
                  <a:gd name="T3" fmla="*/ 0 h 593"/>
                  <a:gd name="T4" fmla="*/ 107 w 107"/>
                  <a:gd name="T5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593">
                    <a:moveTo>
                      <a:pt x="0" y="593"/>
                    </a:moveTo>
                    <a:lnTo>
                      <a:pt x="0" y="0"/>
                    </a:lnTo>
                    <a:lnTo>
                      <a:pt x="107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5" name="Rectangle 109">
                <a:extLst>
                  <a:ext uri="{FF2B5EF4-FFF2-40B4-BE49-F238E27FC236}">
                    <a16:creationId xmlns:a16="http://schemas.microsoft.com/office/drawing/2014/main" id="{CE60285F-B0AC-486E-BE58-79AB20005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" y="2340"/>
                <a:ext cx="76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JN635744 – Pig – United Kingdom</a:t>
                </a:r>
                <a:endParaRPr lang="da-DK" altLang="da-DK" sz="1463" dirty="0"/>
              </a:p>
            </p:txBody>
          </p:sp>
          <p:sp>
            <p:nvSpPr>
              <p:cNvPr id="146" name="Freeform 110">
                <a:extLst>
                  <a:ext uri="{FF2B5EF4-FFF2-40B4-BE49-F238E27FC236}">
                    <a16:creationId xmlns:a16="http://schemas.microsoft.com/office/drawing/2014/main" id="{03705FC4-D678-4770-940F-204178D9D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369"/>
                <a:ext cx="647" cy="63"/>
              </a:xfrm>
              <a:custGeom>
                <a:avLst/>
                <a:gdLst>
                  <a:gd name="T0" fmla="*/ 0 w 647"/>
                  <a:gd name="T1" fmla="*/ 63 h 63"/>
                  <a:gd name="T2" fmla="*/ 0 w 647"/>
                  <a:gd name="T3" fmla="*/ 0 h 63"/>
                  <a:gd name="T4" fmla="*/ 647 w 647"/>
                  <a:gd name="T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7" h="63">
                    <a:moveTo>
                      <a:pt x="0" y="63"/>
                    </a:moveTo>
                    <a:lnTo>
                      <a:pt x="0" y="0"/>
                    </a:lnTo>
                    <a:lnTo>
                      <a:pt x="647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7" name="Rectangle 111">
                <a:extLst>
                  <a:ext uri="{FF2B5EF4-FFF2-40B4-BE49-F238E27FC236}">
                    <a16:creationId xmlns:a16="http://schemas.microsoft.com/office/drawing/2014/main" id="{DF720FFA-16CB-4281-84CD-0D979B009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405"/>
                <a:ext cx="94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PP073417 – B14-BPS044 – Goat – Algeria</a:t>
                </a:r>
                <a:endParaRPr lang="da-DK" altLang="da-DK" sz="1463" dirty="0"/>
              </a:p>
            </p:txBody>
          </p:sp>
          <p:sp>
            <p:nvSpPr>
              <p:cNvPr id="148" name="Freeform 112">
                <a:extLst>
                  <a:ext uri="{FF2B5EF4-FFF2-40B4-BE49-F238E27FC236}">
                    <a16:creationId xmlns:a16="http://schemas.microsoft.com/office/drawing/2014/main" id="{5542BCBB-1661-4AF9-B87B-B67A4FDD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2435"/>
                <a:ext cx="413" cy="63"/>
              </a:xfrm>
              <a:custGeom>
                <a:avLst/>
                <a:gdLst>
                  <a:gd name="T0" fmla="*/ 0 w 413"/>
                  <a:gd name="T1" fmla="*/ 63 h 63"/>
                  <a:gd name="T2" fmla="*/ 0 w 413"/>
                  <a:gd name="T3" fmla="*/ 0 h 63"/>
                  <a:gd name="T4" fmla="*/ 413 w 413"/>
                  <a:gd name="T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" h="63">
                    <a:moveTo>
                      <a:pt x="0" y="63"/>
                    </a:moveTo>
                    <a:lnTo>
                      <a:pt x="0" y="0"/>
                    </a:lnTo>
                    <a:lnTo>
                      <a:pt x="41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49" name="Rectangle 113">
                <a:extLst>
                  <a:ext uri="{FF2B5EF4-FFF2-40B4-BE49-F238E27FC236}">
                    <a16:creationId xmlns:a16="http://schemas.microsoft.com/office/drawing/2014/main" id="{D6981814-54C0-42AB-A9DD-672E01861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471"/>
                <a:ext cx="108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PP073404 – B26-BPS045 – Dromedary – Algeria</a:t>
                </a:r>
                <a:endParaRPr lang="da-DK" altLang="da-DK" sz="1463" dirty="0"/>
              </a:p>
            </p:txBody>
          </p:sp>
          <p:sp>
            <p:nvSpPr>
              <p:cNvPr id="150" name="Freeform 114">
                <a:extLst>
                  <a:ext uri="{FF2B5EF4-FFF2-40B4-BE49-F238E27FC236}">
                    <a16:creationId xmlns:a16="http://schemas.microsoft.com/office/drawing/2014/main" id="{F4048B0E-CFD3-42F8-8216-81441FE88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00"/>
                <a:ext cx="276" cy="62"/>
              </a:xfrm>
              <a:custGeom>
                <a:avLst/>
                <a:gdLst>
                  <a:gd name="T0" fmla="*/ 0 w 276"/>
                  <a:gd name="T1" fmla="*/ 62 h 62"/>
                  <a:gd name="T2" fmla="*/ 0 w 276"/>
                  <a:gd name="T3" fmla="*/ 0 h 62"/>
                  <a:gd name="T4" fmla="*/ 276 w 2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6" h="62">
                    <a:moveTo>
                      <a:pt x="0" y="62"/>
                    </a:moveTo>
                    <a:lnTo>
                      <a:pt x="0" y="0"/>
                    </a:lnTo>
                    <a:lnTo>
                      <a:pt x="27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51" name="Rectangle 115">
                <a:extLst>
                  <a:ext uri="{FF2B5EF4-FFF2-40B4-BE49-F238E27FC236}">
                    <a16:creationId xmlns:a16="http://schemas.microsoft.com/office/drawing/2014/main" id="{12CA0656-6F1E-49E6-8FBB-D9663498B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3" y="2537"/>
                <a:ext cx="6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MK801432 – Pig – Germany</a:t>
                </a:r>
                <a:endParaRPr lang="da-DK" altLang="da-DK" sz="1463" dirty="0"/>
              </a:p>
            </p:txBody>
          </p:sp>
          <p:sp>
            <p:nvSpPr>
              <p:cNvPr id="152" name="Freeform 116">
                <a:extLst>
                  <a:ext uri="{FF2B5EF4-FFF2-40B4-BE49-F238E27FC236}">
                    <a16:creationId xmlns:a16="http://schemas.microsoft.com/office/drawing/2014/main" id="{CF260198-38A5-48F6-8343-88C5B7614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" y="2566"/>
                <a:ext cx="190" cy="61"/>
              </a:xfrm>
              <a:custGeom>
                <a:avLst/>
                <a:gdLst>
                  <a:gd name="T0" fmla="*/ 0 w 190"/>
                  <a:gd name="T1" fmla="*/ 61 h 61"/>
                  <a:gd name="T2" fmla="*/ 0 w 190"/>
                  <a:gd name="T3" fmla="*/ 0 h 61"/>
                  <a:gd name="T4" fmla="*/ 190 w 190"/>
                  <a:gd name="T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" h="61">
                    <a:moveTo>
                      <a:pt x="0" y="61"/>
                    </a:moveTo>
                    <a:lnTo>
                      <a:pt x="0" y="0"/>
                    </a:lnTo>
                    <a:lnTo>
                      <a:pt x="19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53" name="Rectangle 117">
                <a:extLst>
                  <a:ext uri="{FF2B5EF4-FFF2-40B4-BE49-F238E27FC236}">
                    <a16:creationId xmlns:a16="http://schemas.microsoft.com/office/drawing/2014/main" id="{0957B668-72B0-4D1E-B769-7B5887DEB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7" y="2602"/>
                <a:ext cx="6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MK801454 – Pig – Germany</a:t>
                </a:r>
                <a:endParaRPr lang="da-DK" altLang="da-DK" sz="1463" dirty="0"/>
              </a:p>
            </p:txBody>
          </p:sp>
          <p:sp>
            <p:nvSpPr>
              <p:cNvPr id="154" name="Freeform 118">
                <a:extLst>
                  <a:ext uri="{FF2B5EF4-FFF2-40B4-BE49-F238E27FC236}">
                    <a16:creationId xmlns:a16="http://schemas.microsoft.com/office/drawing/2014/main" id="{A0FC1F93-5E59-4C52-8A0C-417EB6B0C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" y="2632"/>
                <a:ext cx="15" cy="59"/>
              </a:xfrm>
              <a:custGeom>
                <a:avLst/>
                <a:gdLst>
                  <a:gd name="T0" fmla="*/ 0 w 15"/>
                  <a:gd name="T1" fmla="*/ 59 h 59"/>
                  <a:gd name="T2" fmla="*/ 0 w 15"/>
                  <a:gd name="T3" fmla="*/ 0 h 59"/>
                  <a:gd name="T4" fmla="*/ 15 w 15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9">
                    <a:moveTo>
                      <a:pt x="0" y="59"/>
                    </a:moveTo>
                    <a:lnTo>
                      <a:pt x="0" y="0"/>
                    </a:lnTo>
                    <a:lnTo>
                      <a:pt x="15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55" name="Rectangle 119">
                <a:extLst>
                  <a:ext uri="{FF2B5EF4-FFF2-40B4-BE49-F238E27FC236}">
                    <a16:creationId xmlns:a16="http://schemas.microsoft.com/office/drawing/2014/main" id="{FD59E378-08AC-431D-9E9E-C812480EA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" y="2668"/>
                <a:ext cx="6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MK801438 – Pig – Germany</a:t>
                </a:r>
                <a:endParaRPr lang="da-DK" altLang="da-DK" sz="1463" dirty="0"/>
              </a:p>
            </p:txBody>
          </p:sp>
          <p:sp>
            <p:nvSpPr>
              <p:cNvPr id="156" name="Freeform 120">
                <a:extLst>
                  <a:ext uri="{FF2B5EF4-FFF2-40B4-BE49-F238E27FC236}">
                    <a16:creationId xmlns:a16="http://schemas.microsoft.com/office/drawing/2014/main" id="{58488E31-7E35-43D7-AFAA-4AEA99D73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2697"/>
                <a:ext cx="11" cy="56"/>
              </a:xfrm>
              <a:custGeom>
                <a:avLst/>
                <a:gdLst>
                  <a:gd name="T0" fmla="*/ 0 w 11"/>
                  <a:gd name="T1" fmla="*/ 56 h 56"/>
                  <a:gd name="T2" fmla="*/ 0 w 11"/>
                  <a:gd name="T3" fmla="*/ 0 h 56"/>
                  <a:gd name="T4" fmla="*/ 11 w 11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6">
                    <a:moveTo>
                      <a:pt x="0" y="56"/>
                    </a:moveTo>
                    <a:lnTo>
                      <a:pt x="0" y="0"/>
                    </a:lnTo>
                    <a:lnTo>
                      <a:pt x="11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57" name="Rectangle 121">
                <a:extLst>
                  <a:ext uri="{FF2B5EF4-FFF2-40B4-BE49-F238E27FC236}">
                    <a16:creationId xmlns:a16="http://schemas.microsoft.com/office/drawing/2014/main" id="{C2BB2062-1A68-49C3-805D-E641C4B5B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2" y="2734"/>
                <a:ext cx="6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MK801463 – Pig – Germany</a:t>
                </a:r>
                <a:endParaRPr lang="da-DK" altLang="da-DK" sz="1463" dirty="0"/>
              </a:p>
            </p:txBody>
          </p:sp>
          <p:sp>
            <p:nvSpPr>
              <p:cNvPr id="158" name="Freeform 122">
                <a:extLst>
                  <a:ext uri="{FF2B5EF4-FFF2-40B4-BE49-F238E27FC236}">
                    <a16:creationId xmlns:a16="http://schemas.microsoft.com/office/drawing/2014/main" id="{C69D3455-DB7E-46DE-9221-177E9F169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" y="2763"/>
                <a:ext cx="16" cy="47"/>
              </a:xfrm>
              <a:custGeom>
                <a:avLst/>
                <a:gdLst>
                  <a:gd name="T0" fmla="*/ 0 w 16"/>
                  <a:gd name="T1" fmla="*/ 47 h 47"/>
                  <a:gd name="T2" fmla="*/ 0 w 16"/>
                  <a:gd name="T3" fmla="*/ 0 h 47"/>
                  <a:gd name="T4" fmla="*/ 16 w 16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47">
                    <a:moveTo>
                      <a:pt x="0" y="47"/>
                    </a:move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59" name="Rectangle 123">
                <a:extLst>
                  <a:ext uri="{FF2B5EF4-FFF2-40B4-BE49-F238E27FC236}">
                    <a16:creationId xmlns:a16="http://schemas.microsoft.com/office/drawing/2014/main" id="{DD400D88-38E7-40E4-8730-1E11F6E52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2799"/>
                <a:ext cx="62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JN635740 – Human – Cuba</a:t>
                </a:r>
                <a:endParaRPr lang="da-DK" altLang="da-DK" sz="1463" dirty="0"/>
              </a:p>
            </p:txBody>
          </p:sp>
          <p:sp>
            <p:nvSpPr>
              <p:cNvPr id="160" name="Freeform 124">
                <a:extLst>
                  <a:ext uri="{FF2B5EF4-FFF2-40B4-BE49-F238E27FC236}">
                    <a16:creationId xmlns:a16="http://schemas.microsoft.com/office/drawing/2014/main" id="{4663C55A-80FA-404E-A882-092CD5F5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2829"/>
                <a:ext cx="28" cy="31"/>
              </a:xfrm>
              <a:custGeom>
                <a:avLst/>
                <a:gdLst>
                  <a:gd name="T0" fmla="*/ 0 w 28"/>
                  <a:gd name="T1" fmla="*/ 31 h 31"/>
                  <a:gd name="T2" fmla="*/ 0 w 28"/>
                  <a:gd name="T3" fmla="*/ 0 h 31"/>
                  <a:gd name="T4" fmla="*/ 28 w 28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1">
                    <a:moveTo>
                      <a:pt x="0" y="31"/>
                    </a:moveTo>
                    <a:lnTo>
                      <a:pt x="0" y="0"/>
                    </a:lnTo>
                    <a:lnTo>
                      <a:pt x="2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1" name="Rectangle 125">
                <a:extLst>
                  <a:ext uri="{FF2B5EF4-FFF2-40B4-BE49-F238E27FC236}">
                    <a16:creationId xmlns:a16="http://schemas.microsoft.com/office/drawing/2014/main" id="{C32AB629-12C8-41B7-A5A6-57D315817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" y="2865"/>
                <a:ext cx="6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MK801464 – Pig – Germany</a:t>
                </a:r>
                <a:endParaRPr lang="da-DK" altLang="da-DK" sz="1463" dirty="0"/>
              </a:p>
            </p:txBody>
          </p:sp>
          <p:sp>
            <p:nvSpPr>
              <p:cNvPr id="162" name="Freeform 126">
                <a:extLst>
                  <a:ext uri="{FF2B5EF4-FFF2-40B4-BE49-F238E27FC236}">
                    <a16:creationId xmlns:a16="http://schemas.microsoft.com/office/drawing/2014/main" id="{B0ACA745-290E-421C-AFB8-A6D0C9DCF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2863"/>
                <a:ext cx="12" cy="31"/>
              </a:xfrm>
              <a:custGeom>
                <a:avLst/>
                <a:gdLst>
                  <a:gd name="T0" fmla="*/ 0 w 12"/>
                  <a:gd name="T1" fmla="*/ 0 h 31"/>
                  <a:gd name="T2" fmla="*/ 0 w 12"/>
                  <a:gd name="T3" fmla="*/ 31 h 31"/>
                  <a:gd name="T4" fmla="*/ 12 w 12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1">
                    <a:moveTo>
                      <a:pt x="0" y="0"/>
                    </a:moveTo>
                    <a:lnTo>
                      <a:pt x="0" y="31"/>
                    </a:lnTo>
                    <a:lnTo>
                      <a:pt x="12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3" name="Freeform 127">
                <a:extLst>
                  <a:ext uri="{FF2B5EF4-FFF2-40B4-BE49-F238E27FC236}">
                    <a16:creationId xmlns:a16="http://schemas.microsoft.com/office/drawing/2014/main" id="{EB6FADCD-A292-4E9B-AD9A-2A611433B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" y="2814"/>
                <a:ext cx="23" cy="47"/>
              </a:xfrm>
              <a:custGeom>
                <a:avLst/>
                <a:gdLst>
                  <a:gd name="T0" fmla="*/ 0 w 23"/>
                  <a:gd name="T1" fmla="*/ 0 h 47"/>
                  <a:gd name="T2" fmla="*/ 0 w 23"/>
                  <a:gd name="T3" fmla="*/ 47 h 47"/>
                  <a:gd name="T4" fmla="*/ 23 w 2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47">
                    <a:moveTo>
                      <a:pt x="0" y="0"/>
                    </a:moveTo>
                    <a:lnTo>
                      <a:pt x="0" y="47"/>
                    </a:lnTo>
                    <a:lnTo>
                      <a:pt x="23" y="4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4" name="Freeform 128">
                <a:extLst>
                  <a:ext uri="{FF2B5EF4-FFF2-40B4-BE49-F238E27FC236}">
                    <a16:creationId xmlns:a16="http://schemas.microsoft.com/office/drawing/2014/main" id="{EF06E666-F7FD-4A22-B76D-5CEA61A6F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2757"/>
                <a:ext cx="30" cy="55"/>
              </a:xfrm>
              <a:custGeom>
                <a:avLst/>
                <a:gdLst>
                  <a:gd name="T0" fmla="*/ 0 w 30"/>
                  <a:gd name="T1" fmla="*/ 0 h 55"/>
                  <a:gd name="T2" fmla="*/ 0 w 30"/>
                  <a:gd name="T3" fmla="*/ 55 h 55"/>
                  <a:gd name="T4" fmla="*/ 30 w 30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55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5" name="Freeform 129">
                <a:extLst>
                  <a:ext uri="{FF2B5EF4-FFF2-40B4-BE49-F238E27FC236}">
                    <a16:creationId xmlns:a16="http://schemas.microsoft.com/office/drawing/2014/main" id="{ECD65C89-F880-4F5D-84C5-EB94B8365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" y="2695"/>
                <a:ext cx="24" cy="60"/>
              </a:xfrm>
              <a:custGeom>
                <a:avLst/>
                <a:gdLst>
                  <a:gd name="T0" fmla="*/ 0 w 24"/>
                  <a:gd name="T1" fmla="*/ 0 h 60"/>
                  <a:gd name="T2" fmla="*/ 0 w 24"/>
                  <a:gd name="T3" fmla="*/ 60 h 60"/>
                  <a:gd name="T4" fmla="*/ 24 w 24"/>
                  <a:gd name="T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60">
                    <a:moveTo>
                      <a:pt x="0" y="0"/>
                    </a:moveTo>
                    <a:lnTo>
                      <a:pt x="0" y="60"/>
                    </a:lnTo>
                    <a:lnTo>
                      <a:pt x="24" y="6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6" name="Freeform 130">
                <a:extLst>
                  <a:ext uri="{FF2B5EF4-FFF2-40B4-BE49-F238E27FC236}">
                    <a16:creationId xmlns:a16="http://schemas.microsoft.com/office/drawing/2014/main" id="{0928D059-2BF9-40BB-B8FA-393022B82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" y="2631"/>
                <a:ext cx="89" cy="62"/>
              </a:xfrm>
              <a:custGeom>
                <a:avLst/>
                <a:gdLst>
                  <a:gd name="T0" fmla="*/ 0 w 89"/>
                  <a:gd name="T1" fmla="*/ 0 h 62"/>
                  <a:gd name="T2" fmla="*/ 0 w 89"/>
                  <a:gd name="T3" fmla="*/ 62 h 62"/>
                  <a:gd name="T4" fmla="*/ 89 w 89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" h="62">
                    <a:moveTo>
                      <a:pt x="0" y="0"/>
                    </a:moveTo>
                    <a:lnTo>
                      <a:pt x="0" y="62"/>
                    </a:lnTo>
                    <a:lnTo>
                      <a:pt x="89" y="62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7" name="Freeform 131">
                <a:extLst>
                  <a:ext uri="{FF2B5EF4-FFF2-40B4-BE49-F238E27FC236}">
                    <a16:creationId xmlns:a16="http://schemas.microsoft.com/office/drawing/2014/main" id="{795F9A87-4AB3-4AE5-8542-2832BDEB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66"/>
                <a:ext cx="218" cy="63"/>
              </a:xfrm>
              <a:custGeom>
                <a:avLst/>
                <a:gdLst>
                  <a:gd name="T0" fmla="*/ 0 w 218"/>
                  <a:gd name="T1" fmla="*/ 0 h 63"/>
                  <a:gd name="T2" fmla="*/ 0 w 218"/>
                  <a:gd name="T3" fmla="*/ 63 h 63"/>
                  <a:gd name="T4" fmla="*/ 218 w 218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63">
                    <a:moveTo>
                      <a:pt x="0" y="0"/>
                    </a:moveTo>
                    <a:lnTo>
                      <a:pt x="0" y="63"/>
                    </a:lnTo>
                    <a:lnTo>
                      <a:pt x="218" y="63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8" name="Freeform 132">
                <a:extLst>
                  <a:ext uri="{FF2B5EF4-FFF2-40B4-BE49-F238E27FC236}">
                    <a16:creationId xmlns:a16="http://schemas.microsoft.com/office/drawing/2014/main" id="{9CBCEAE1-60E1-4FDB-A9DC-A8FD3E655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2501"/>
                <a:ext cx="144" cy="63"/>
              </a:xfrm>
              <a:custGeom>
                <a:avLst/>
                <a:gdLst>
                  <a:gd name="T0" fmla="*/ 0 w 144"/>
                  <a:gd name="T1" fmla="*/ 0 h 63"/>
                  <a:gd name="T2" fmla="*/ 0 w 144"/>
                  <a:gd name="T3" fmla="*/ 63 h 63"/>
                  <a:gd name="T4" fmla="*/ 144 w 144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63">
                    <a:moveTo>
                      <a:pt x="0" y="0"/>
                    </a:moveTo>
                    <a:lnTo>
                      <a:pt x="0" y="63"/>
                    </a:lnTo>
                    <a:lnTo>
                      <a:pt x="144" y="63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69" name="Freeform 133">
                <a:extLst>
                  <a:ext uri="{FF2B5EF4-FFF2-40B4-BE49-F238E27FC236}">
                    <a16:creationId xmlns:a16="http://schemas.microsoft.com/office/drawing/2014/main" id="{38E4EECB-BD80-4709-B11E-B28AF77AA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435"/>
                <a:ext cx="98" cy="64"/>
              </a:xfrm>
              <a:custGeom>
                <a:avLst/>
                <a:gdLst>
                  <a:gd name="T0" fmla="*/ 0 w 98"/>
                  <a:gd name="T1" fmla="*/ 0 h 64"/>
                  <a:gd name="T2" fmla="*/ 0 w 98"/>
                  <a:gd name="T3" fmla="*/ 64 h 64"/>
                  <a:gd name="T4" fmla="*/ 98 w 9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64">
                    <a:moveTo>
                      <a:pt x="0" y="0"/>
                    </a:moveTo>
                    <a:lnTo>
                      <a:pt x="0" y="64"/>
                    </a:lnTo>
                    <a:lnTo>
                      <a:pt x="98" y="64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0" name="Freeform 134">
                <a:extLst>
                  <a:ext uri="{FF2B5EF4-FFF2-40B4-BE49-F238E27FC236}">
                    <a16:creationId xmlns:a16="http://schemas.microsoft.com/office/drawing/2014/main" id="{225791BB-5F62-4ED1-BB56-13ACFF87B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1841"/>
                <a:ext cx="256" cy="593"/>
              </a:xfrm>
              <a:custGeom>
                <a:avLst/>
                <a:gdLst>
                  <a:gd name="T0" fmla="*/ 0 w 256"/>
                  <a:gd name="T1" fmla="*/ 0 h 593"/>
                  <a:gd name="T2" fmla="*/ 0 w 256"/>
                  <a:gd name="T3" fmla="*/ 593 h 593"/>
                  <a:gd name="T4" fmla="*/ 256 w 256"/>
                  <a:gd name="T5" fmla="*/ 5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6" h="593">
                    <a:moveTo>
                      <a:pt x="0" y="0"/>
                    </a:moveTo>
                    <a:lnTo>
                      <a:pt x="0" y="593"/>
                    </a:lnTo>
                    <a:lnTo>
                      <a:pt x="256" y="593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1" name="Freeform 135">
                <a:extLst>
                  <a:ext uri="{FF2B5EF4-FFF2-40B4-BE49-F238E27FC236}">
                    <a16:creationId xmlns:a16="http://schemas.microsoft.com/office/drawing/2014/main" id="{217830EF-8B7E-4502-B5C2-FF3A88138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9" y="1839"/>
                <a:ext cx="256" cy="705"/>
              </a:xfrm>
              <a:custGeom>
                <a:avLst/>
                <a:gdLst>
                  <a:gd name="T0" fmla="*/ 0 w 256"/>
                  <a:gd name="T1" fmla="*/ 705 h 705"/>
                  <a:gd name="T2" fmla="*/ 0 w 256"/>
                  <a:gd name="T3" fmla="*/ 0 h 705"/>
                  <a:gd name="T4" fmla="*/ 256 w 256"/>
                  <a:gd name="T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6" h="705">
                    <a:moveTo>
                      <a:pt x="0" y="705"/>
                    </a:moveTo>
                    <a:lnTo>
                      <a:pt x="0" y="0"/>
                    </a:lnTo>
                    <a:lnTo>
                      <a:pt x="25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2" name="Rectangle 136">
                <a:extLst>
                  <a:ext uri="{FF2B5EF4-FFF2-40B4-BE49-F238E27FC236}">
                    <a16:creationId xmlns:a16="http://schemas.microsoft.com/office/drawing/2014/main" id="{F5549AAC-0B4F-49FE-8D68-76584FFF5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5" y="2931"/>
                <a:ext cx="8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JN635742 – Human – </a:t>
                </a:r>
                <a:r>
                  <a:rPr lang="da-DK" altLang="da-DK" sz="488" dirty="0" err="1">
                    <a:solidFill>
                      <a:srgbClr val="000000"/>
                    </a:solidFill>
                  </a:rPr>
                  <a:t>unknown</a:t>
                </a:r>
                <a:r>
                  <a:rPr lang="da-DK" altLang="da-DK" sz="488" dirty="0">
                    <a:solidFill>
                      <a:srgbClr val="000000"/>
                    </a:solidFill>
                  </a:rPr>
                  <a:t> </a:t>
                </a:r>
                <a:r>
                  <a:rPr lang="da-DK" altLang="da-DK" sz="488" dirty="0" err="1">
                    <a:solidFill>
                      <a:srgbClr val="000000"/>
                    </a:solidFill>
                  </a:rPr>
                  <a:t>origin</a:t>
                </a:r>
                <a:endParaRPr lang="da-DK" altLang="da-DK" sz="1463" dirty="0"/>
              </a:p>
            </p:txBody>
          </p:sp>
          <p:sp>
            <p:nvSpPr>
              <p:cNvPr id="173" name="Freeform 137">
                <a:extLst>
                  <a:ext uri="{FF2B5EF4-FFF2-40B4-BE49-F238E27FC236}">
                    <a16:creationId xmlns:a16="http://schemas.microsoft.com/office/drawing/2014/main" id="{392EBA8A-5857-48AB-93C7-56242AC15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3" y="2960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4" name="Rectangle 138">
                <a:extLst>
                  <a:ext uri="{FF2B5EF4-FFF2-40B4-BE49-F238E27FC236}">
                    <a16:creationId xmlns:a16="http://schemas.microsoft.com/office/drawing/2014/main" id="{38C1C5DF-132D-4C78-BAA7-D68FF8276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0" y="2996"/>
                <a:ext cx="69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JN635746 – Human – Thailand</a:t>
                </a:r>
                <a:endParaRPr lang="da-DK" altLang="da-DK" sz="1463" dirty="0"/>
              </a:p>
            </p:txBody>
          </p:sp>
          <p:sp>
            <p:nvSpPr>
              <p:cNvPr id="175" name="Freeform 139">
                <a:extLst>
                  <a:ext uri="{FF2B5EF4-FFF2-40B4-BE49-F238E27FC236}">
                    <a16:creationId xmlns:a16="http://schemas.microsoft.com/office/drawing/2014/main" id="{1943D6C3-3E89-45DE-86EB-721E43740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3" y="2995"/>
                <a:ext cx="15" cy="31"/>
              </a:xfrm>
              <a:custGeom>
                <a:avLst/>
                <a:gdLst>
                  <a:gd name="T0" fmla="*/ 0 w 15"/>
                  <a:gd name="T1" fmla="*/ 0 h 31"/>
                  <a:gd name="T2" fmla="*/ 0 w 15"/>
                  <a:gd name="T3" fmla="*/ 31 h 31"/>
                  <a:gd name="T4" fmla="*/ 15 w 15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1">
                    <a:moveTo>
                      <a:pt x="0" y="0"/>
                    </a:moveTo>
                    <a:lnTo>
                      <a:pt x="0" y="31"/>
                    </a:lnTo>
                    <a:lnTo>
                      <a:pt x="15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6" name="Freeform 140">
                <a:extLst>
                  <a:ext uri="{FF2B5EF4-FFF2-40B4-BE49-F238E27FC236}">
                    <a16:creationId xmlns:a16="http://schemas.microsoft.com/office/drawing/2014/main" id="{2D07F236-74CC-4A29-9B54-2854C7C34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993"/>
                <a:ext cx="759" cy="259"/>
              </a:xfrm>
              <a:custGeom>
                <a:avLst/>
                <a:gdLst>
                  <a:gd name="T0" fmla="*/ 0 w 759"/>
                  <a:gd name="T1" fmla="*/ 259 h 259"/>
                  <a:gd name="T2" fmla="*/ 0 w 759"/>
                  <a:gd name="T3" fmla="*/ 0 h 259"/>
                  <a:gd name="T4" fmla="*/ 759 w 759"/>
                  <a:gd name="T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9" h="259">
                    <a:moveTo>
                      <a:pt x="0" y="259"/>
                    </a:moveTo>
                    <a:lnTo>
                      <a:pt x="0" y="0"/>
                    </a:lnTo>
                    <a:lnTo>
                      <a:pt x="759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7" name="Rectangle 141">
                <a:extLst>
                  <a:ext uri="{FF2B5EF4-FFF2-40B4-BE49-F238E27FC236}">
                    <a16:creationId xmlns:a16="http://schemas.microsoft.com/office/drawing/2014/main" id="{C1FF95FC-6A45-416E-9985-A6E2584DE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3062"/>
                <a:ext cx="111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PP073419 – 1-BPS005(a) – Human – Madagascar</a:t>
                </a:r>
                <a:endParaRPr lang="da-DK" altLang="da-DK" sz="1463" dirty="0"/>
              </a:p>
            </p:txBody>
          </p:sp>
          <p:sp>
            <p:nvSpPr>
              <p:cNvPr id="178" name="Freeform 142">
                <a:extLst>
                  <a:ext uri="{FF2B5EF4-FFF2-40B4-BE49-F238E27FC236}">
                    <a16:creationId xmlns:a16="http://schemas.microsoft.com/office/drawing/2014/main" id="{BDBE15CD-4516-47A4-9B22-14042864B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" y="3091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79" name="Rectangle 143">
                <a:extLst>
                  <a:ext uri="{FF2B5EF4-FFF2-40B4-BE49-F238E27FC236}">
                    <a16:creationId xmlns:a16="http://schemas.microsoft.com/office/drawing/2014/main" id="{63C53054-C6BE-4E8D-B5A1-E8530652E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3128"/>
                <a:ext cx="122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PP073427 – 40-BPS007(d) – Human – Western Sahara</a:t>
                </a:r>
                <a:endParaRPr lang="da-DK" altLang="da-DK" sz="1463" dirty="0"/>
              </a:p>
            </p:txBody>
          </p:sp>
          <p:sp>
            <p:nvSpPr>
              <p:cNvPr id="180" name="Freeform 144">
                <a:extLst>
                  <a:ext uri="{FF2B5EF4-FFF2-40B4-BE49-F238E27FC236}">
                    <a16:creationId xmlns:a16="http://schemas.microsoft.com/office/drawing/2014/main" id="{0E3BA3AB-9309-44DC-90FD-BCD762726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" y="3126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1" name="Rectangle 145">
                <a:extLst>
                  <a:ext uri="{FF2B5EF4-FFF2-40B4-BE49-F238E27FC236}">
                    <a16:creationId xmlns:a16="http://schemas.microsoft.com/office/drawing/2014/main" id="{039ED1B4-2ED7-46BC-A310-AA5E4A5A3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3193"/>
                <a:ext cx="105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PP073422 – 66-BPS007(b) – Human – Ecuador</a:t>
                </a:r>
                <a:endParaRPr lang="da-DK" altLang="da-DK" sz="1463" dirty="0"/>
              </a:p>
            </p:txBody>
          </p:sp>
          <p:sp>
            <p:nvSpPr>
              <p:cNvPr id="182" name="Freeform 146">
                <a:extLst>
                  <a:ext uri="{FF2B5EF4-FFF2-40B4-BE49-F238E27FC236}">
                    <a16:creationId xmlns:a16="http://schemas.microsoft.com/office/drawing/2014/main" id="{DBD8CB35-3346-4E02-BE4D-09FEDCC25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" y="3159"/>
                <a:ext cx="0" cy="64"/>
              </a:xfrm>
              <a:custGeom>
                <a:avLst/>
                <a:gdLst>
                  <a:gd name="T0" fmla="*/ 0 h 64"/>
                  <a:gd name="T1" fmla="*/ 64 h 64"/>
                  <a:gd name="T2" fmla="*/ 64 h 6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4">
                    <a:moveTo>
                      <a:pt x="0" y="0"/>
                    </a:moveTo>
                    <a:lnTo>
                      <a:pt x="0" y="64"/>
                    </a:lnTo>
                    <a:lnTo>
                      <a:pt x="0" y="64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3" name="Rectangle 147">
                <a:extLst>
                  <a:ext uri="{FF2B5EF4-FFF2-40B4-BE49-F238E27FC236}">
                    <a16:creationId xmlns:a16="http://schemas.microsoft.com/office/drawing/2014/main" id="{B653EEDE-4A8B-4B1A-8E79-1CC5AB3B8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3259"/>
                <a:ext cx="105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PP073405 – 79-BPS011(a) – Human – Ecuador</a:t>
                </a:r>
                <a:endParaRPr lang="da-DK" altLang="da-DK" sz="1463" dirty="0"/>
              </a:p>
            </p:txBody>
          </p:sp>
          <p:sp>
            <p:nvSpPr>
              <p:cNvPr id="184" name="Freeform 148">
                <a:extLst>
                  <a:ext uri="{FF2B5EF4-FFF2-40B4-BE49-F238E27FC236}">
                    <a16:creationId xmlns:a16="http://schemas.microsoft.com/office/drawing/2014/main" id="{22E77A4D-83F7-4CFD-B3F4-2CCAA3D4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" y="3192"/>
                <a:ext cx="0" cy="96"/>
              </a:xfrm>
              <a:custGeom>
                <a:avLst/>
                <a:gdLst>
                  <a:gd name="T0" fmla="*/ 0 h 96"/>
                  <a:gd name="T1" fmla="*/ 96 h 96"/>
                  <a:gd name="T2" fmla="*/ 96 h 9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6">
                    <a:moveTo>
                      <a:pt x="0" y="0"/>
                    </a:moveTo>
                    <a:lnTo>
                      <a:pt x="0" y="96"/>
                    </a:lnTo>
                    <a:lnTo>
                      <a:pt x="0" y="96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5" name="Line 149">
                <a:extLst>
                  <a:ext uri="{FF2B5EF4-FFF2-40B4-BE49-F238E27FC236}">
                    <a16:creationId xmlns:a16="http://schemas.microsoft.com/office/drawing/2014/main" id="{4C830B26-71DC-4426-87E3-3C411ADC9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9" y="3091"/>
                <a:ext cx="0" cy="97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6" name="Freeform 150">
                <a:extLst>
                  <a:ext uri="{FF2B5EF4-FFF2-40B4-BE49-F238E27FC236}">
                    <a16:creationId xmlns:a16="http://schemas.microsoft.com/office/drawing/2014/main" id="{EE7F78A1-5D4A-43EE-9919-A7A81606A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6" y="3190"/>
                <a:ext cx="313" cy="97"/>
              </a:xfrm>
              <a:custGeom>
                <a:avLst/>
                <a:gdLst>
                  <a:gd name="T0" fmla="*/ 0 w 313"/>
                  <a:gd name="T1" fmla="*/ 97 h 97"/>
                  <a:gd name="T2" fmla="*/ 0 w 313"/>
                  <a:gd name="T3" fmla="*/ 0 h 97"/>
                  <a:gd name="T4" fmla="*/ 313 w 313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3" h="97">
                    <a:moveTo>
                      <a:pt x="0" y="97"/>
                    </a:moveTo>
                    <a:lnTo>
                      <a:pt x="0" y="0"/>
                    </a:lnTo>
                    <a:lnTo>
                      <a:pt x="31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7" name="Rectangle 151">
                <a:extLst>
                  <a:ext uri="{FF2B5EF4-FFF2-40B4-BE49-F238E27FC236}">
                    <a16:creationId xmlns:a16="http://schemas.microsoft.com/office/drawing/2014/main" id="{2674235E-6393-4F08-ADF5-BE6918A1F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3325"/>
                <a:ext cx="122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PP073425 – 40-BPS007(b) – Human – Western Sahara</a:t>
                </a:r>
                <a:endParaRPr lang="da-DK" altLang="da-DK" sz="1463" dirty="0"/>
              </a:p>
            </p:txBody>
          </p:sp>
          <p:sp>
            <p:nvSpPr>
              <p:cNvPr id="188" name="Freeform 152">
                <a:extLst>
                  <a:ext uri="{FF2B5EF4-FFF2-40B4-BE49-F238E27FC236}">
                    <a16:creationId xmlns:a16="http://schemas.microsoft.com/office/drawing/2014/main" id="{41664D17-2936-41AC-B3C7-B670FF0FC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" y="3354"/>
                <a:ext cx="113" cy="31"/>
              </a:xfrm>
              <a:custGeom>
                <a:avLst/>
                <a:gdLst>
                  <a:gd name="T0" fmla="*/ 0 w 113"/>
                  <a:gd name="T1" fmla="*/ 31 h 31"/>
                  <a:gd name="T2" fmla="*/ 0 w 113"/>
                  <a:gd name="T3" fmla="*/ 0 h 31"/>
                  <a:gd name="T4" fmla="*/ 113 w 113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1">
                    <a:moveTo>
                      <a:pt x="0" y="31"/>
                    </a:moveTo>
                    <a:lnTo>
                      <a:pt x="0" y="0"/>
                    </a:lnTo>
                    <a:lnTo>
                      <a:pt x="113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89" name="Rectangle 153">
                <a:extLst>
                  <a:ext uri="{FF2B5EF4-FFF2-40B4-BE49-F238E27FC236}">
                    <a16:creationId xmlns:a16="http://schemas.microsoft.com/office/drawing/2014/main" id="{9F826019-9D26-434D-931D-CCE861F97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3390"/>
                <a:ext cx="123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 PP073426 – 40-BPS007(c) – Human – Western Sahara</a:t>
                </a:r>
                <a:endParaRPr lang="da-DK" altLang="da-DK" sz="1463" dirty="0"/>
              </a:p>
            </p:txBody>
          </p:sp>
          <p:sp>
            <p:nvSpPr>
              <p:cNvPr id="190" name="Freeform 154">
                <a:extLst>
                  <a:ext uri="{FF2B5EF4-FFF2-40B4-BE49-F238E27FC236}">
                    <a16:creationId xmlns:a16="http://schemas.microsoft.com/office/drawing/2014/main" id="{5BB8213D-37B7-4E47-B6E5-61B174E32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" y="3389"/>
                <a:ext cx="77" cy="31"/>
              </a:xfrm>
              <a:custGeom>
                <a:avLst/>
                <a:gdLst>
                  <a:gd name="T0" fmla="*/ 0 w 77"/>
                  <a:gd name="T1" fmla="*/ 0 h 31"/>
                  <a:gd name="T2" fmla="*/ 0 w 77"/>
                  <a:gd name="T3" fmla="*/ 31 h 31"/>
                  <a:gd name="T4" fmla="*/ 77 w 77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31">
                    <a:moveTo>
                      <a:pt x="0" y="0"/>
                    </a:moveTo>
                    <a:lnTo>
                      <a:pt x="0" y="31"/>
                    </a:lnTo>
                    <a:lnTo>
                      <a:pt x="77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1" name="Freeform 155">
                <a:extLst>
                  <a:ext uri="{FF2B5EF4-FFF2-40B4-BE49-F238E27FC236}">
                    <a16:creationId xmlns:a16="http://schemas.microsoft.com/office/drawing/2014/main" id="{57D4F18F-4918-444B-BE7C-686D7AAC3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6" y="3290"/>
                <a:ext cx="256" cy="97"/>
              </a:xfrm>
              <a:custGeom>
                <a:avLst/>
                <a:gdLst>
                  <a:gd name="T0" fmla="*/ 0 w 256"/>
                  <a:gd name="T1" fmla="*/ 0 h 97"/>
                  <a:gd name="T2" fmla="*/ 0 w 256"/>
                  <a:gd name="T3" fmla="*/ 97 h 97"/>
                  <a:gd name="T4" fmla="*/ 256 w 256"/>
                  <a:gd name="T5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6" h="97">
                    <a:moveTo>
                      <a:pt x="0" y="0"/>
                    </a:moveTo>
                    <a:lnTo>
                      <a:pt x="0" y="97"/>
                    </a:lnTo>
                    <a:lnTo>
                      <a:pt x="256" y="9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2" name="Freeform 156">
                <a:extLst>
                  <a:ext uri="{FF2B5EF4-FFF2-40B4-BE49-F238E27FC236}">
                    <a16:creationId xmlns:a16="http://schemas.microsoft.com/office/drawing/2014/main" id="{33B2150B-F5A1-48AC-99D3-C0B7DF0C2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3288"/>
                <a:ext cx="54" cy="225"/>
              </a:xfrm>
              <a:custGeom>
                <a:avLst/>
                <a:gdLst>
                  <a:gd name="T0" fmla="*/ 0 w 54"/>
                  <a:gd name="T1" fmla="*/ 225 h 225"/>
                  <a:gd name="T2" fmla="*/ 0 w 54"/>
                  <a:gd name="T3" fmla="*/ 0 h 225"/>
                  <a:gd name="T4" fmla="*/ 54 w 54"/>
                  <a:gd name="T5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225">
                    <a:moveTo>
                      <a:pt x="0" y="225"/>
                    </a:moveTo>
                    <a:lnTo>
                      <a:pt x="0" y="0"/>
                    </a:lnTo>
                    <a:lnTo>
                      <a:pt x="5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3" name="Rectangle 157">
                <a:extLst>
                  <a:ext uri="{FF2B5EF4-FFF2-40B4-BE49-F238E27FC236}">
                    <a16:creationId xmlns:a16="http://schemas.microsoft.com/office/drawing/2014/main" id="{386D7689-425B-45CA-884F-938901434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0" y="3456"/>
                <a:ext cx="105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PP073407 – 79-BPS011(c) – Human – Ecuador</a:t>
                </a:r>
                <a:endParaRPr lang="da-DK" altLang="da-DK" sz="1463" dirty="0"/>
              </a:p>
            </p:txBody>
          </p:sp>
          <p:sp>
            <p:nvSpPr>
              <p:cNvPr id="194" name="Freeform 158">
                <a:extLst>
                  <a:ext uri="{FF2B5EF4-FFF2-40B4-BE49-F238E27FC236}">
                    <a16:creationId xmlns:a16="http://schemas.microsoft.com/office/drawing/2014/main" id="{9AEE2B13-0F32-4447-9A01-6FB632A9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3485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5" name="Rectangle 159">
                <a:extLst>
                  <a:ext uri="{FF2B5EF4-FFF2-40B4-BE49-F238E27FC236}">
                    <a16:creationId xmlns:a16="http://schemas.microsoft.com/office/drawing/2014/main" id="{19BD7F1B-352B-4A1F-B576-074189854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0" y="3522"/>
                <a:ext cx="113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PP073429 – 32-BPS007(b) – Human - Madagascar</a:t>
                </a:r>
                <a:endParaRPr lang="da-DK" altLang="da-DK" sz="1463" dirty="0"/>
              </a:p>
            </p:txBody>
          </p:sp>
          <p:sp>
            <p:nvSpPr>
              <p:cNvPr id="196" name="Freeform 160">
                <a:extLst>
                  <a:ext uri="{FF2B5EF4-FFF2-40B4-BE49-F238E27FC236}">
                    <a16:creationId xmlns:a16="http://schemas.microsoft.com/office/drawing/2014/main" id="{C3799659-6D20-4B18-B04A-10DA904FE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3520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7" name="Freeform 161">
                <a:extLst>
                  <a:ext uri="{FF2B5EF4-FFF2-40B4-BE49-F238E27FC236}">
                    <a16:creationId xmlns:a16="http://schemas.microsoft.com/office/drawing/2014/main" id="{9783C2AA-11C2-4427-A5B5-FB2C465A2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518"/>
                <a:ext cx="14" cy="48"/>
              </a:xfrm>
              <a:custGeom>
                <a:avLst/>
                <a:gdLst>
                  <a:gd name="T0" fmla="*/ 0 w 14"/>
                  <a:gd name="T1" fmla="*/ 48 h 48"/>
                  <a:gd name="T2" fmla="*/ 0 w 14"/>
                  <a:gd name="T3" fmla="*/ 0 h 48"/>
                  <a:gd name="T4" fmla="*/ 14 w 1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48">
                    <a:moveTo>
                      <a:pt x="0" y="48"/>
                    </a:moveTo>
                    <a:lnTo>
                      <a:pt x="0" y="0"/>
                    </a:lnTo>
                    <a:lnTo>
                      <a:pt x="1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198" name="Rectangle 162">
                <a:extLst>
                  <a:ext uri="{FF2B5EF4-FFF2-40B4-BE49-F238E27FC236}">
                    <a16:creationId xmlns:a16="http://schemas.microsoft.com/office/drawing/2014/main" id="{5C19842D-C0AF-470B-8380-E8F61D93A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0" y="3587"/>
                <a:ext cx="105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PP073421 – 66-BPS007(a) – Human – Ecuador</a:t>
                </a:r>
                <a:endParaRPr lang="da-DK" altLang="da-DK" sz="1463" dirty="0"/>
              </a:p>
            </p:txBody>
          </p:sp>
          <p:sp>
            <p:nvSpPr>
              <p:cNvPr id="199" name="Freeform 163">
                <a:extLst>
                  <a:ext uri="{FF2B5EF4-FFF2-40B4-BE49-F238E27FC236}">
                    <a16:creationId xmlns:a16="http://schemas.microsoft.com/office/drawing/2014/main" id="{87C64C19-AD10-47D2-8FE4-927FBA1AF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569"/>
                <a:ext cx="24" cy="48"/>
              </a:xfrm>
              <a:custGeom>
                <a:avLst/>
                <a:gdLst>
                  <a:gd name="T0" fmla="*/ 0 w 24"/>
                  <a:gd name="T1" fmla="*/ 0 h 48"/>
                  <a:gd name="T2" fmla="*/ 0 w 24"/>
                  <a:gd name="T3" fmla="*/ 48 h 48"/>
                  <a:gd name="T4" fmla="*/ 24 w 24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8">
                    <a:moveTo>
                      <a:pt x="0" y="0"/>
                    </a:moveTo>
                    <a:lnTo>
                      <a:pt x="0" y="48"/>
                    </a:lnTo>
                    <a:lnTo>
                      <a:pt x="24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0" name="Freeform 164">
                <a:extLst>
                  <a:ext uri="{FF2B5EF4-FFF2-40B4-BE49-F238E27FC236}">
                    <a16:creationId xmlns:a16="http://schemas.microsoft.com/office/drawing/2014/main" id="{C0635B46-D364-4310-8F08-79599E1C7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3567"/>
                <a:ext cx="74" cy="56"/>
              </a:xfrm>
              <a:custGeom>
                <a:avLst/>
                <a:gdLst>
                  <a:gd name="T0" fmla="*/ 0 w 74"/>
                  <a:gd name="T1" fmla="*/ 56 h 56"/>
                  <a:gd name="T2" fmla="*/ 0 w 74"/>
                  <a:gd name="T3" fmla="*/ 0 h 56"/>
                  <a:gd name="T4" fmla="*/ 74 w 74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" h="56">
                    <a:moveTo>
                      <a:pt x="0" y="56"/>
                    </a:moveTo>
                    <a:lnTo>
                      <a:pt x="0" y="0"/>
                    </a:lnTo>
                    <a:lnTo>
                      <a:pt x="7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1" name="Rectangle 165">
                <a:extLst>
                  <a:ext uri="{FF2B5EF4-FFF2-40B4-BE49-F238E27FC236}">
                    <a16:creationId xmlns:a16="http://schemas.microsoft.com/office/drawing/2014/main" id="{B75547BF-C179-4A43-B628-AD6454611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" y="3653"/>
                <a:ext cx="105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PP073406 – 79-BPS011(b) – Human – Ecuador</a:t>
                </a:r>
                <a:endParaRPr lang="da-DK" altLang="da-DK" sz="1463" dirty="0"/>
              </a:p>
            </p:txBody>
          </p:sp>
          <p:sp>
            <p:nvSpPr>
              <p:cNvPr id="202" name="Freeform 166">
                <a:extLst>
                  <a:ext uri="{FF2B5EF4-FFF2-40B4-BE49-F238E27FC236}">
                    <a16:creationId xmlns:a16="http://schemas.microsoft.com/office/drawing/2014/main" id="{8D587DD9-C7E4-4FBC-96FB-159EF6DAC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3627"/>
                <a:ext cx="189" cy="55"/>
              </a:xfrm>
              <a:custGeom>
                <a:avLst/>
                <a:gdLst>
                  <a:gd name="T0" fmla="*/ 0 w 189"/>
                  <a:gd name="T1" fmla="*/ 0 h 55"/>
                  <a:gd name="T2" fmla="*/ 0 w 189"/>
                  <a:gd name="T3" fmla="*/ 55 h 55"/>
                  <a:gd name="T4" fmla="*/ 189 w 189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55">
                    <a:moveTo>
                      <a:pt x="0" y="0"/>
                    </a:moveTo>
                    <a:lnTo>
                      <a:pt x="0" y="55"/>
                    </a:lnTo>
                    <a:lnTo>
                      <a:pt x="189" y="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3" name="Freeform 167">
                <a:extLst>
                  <a:ext uri="{FF2B5EF4-FFF2-40B4-BE49-F238E27FC236}">
                    <a16:creationId xmlns:a16="http://schemas.microsoft.com/office/drawing/2014/main" id="{AC4484E3-9F17-4120-BED6-25355E75A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9" y="3625"/>
                <a:ext cx="141" cy="115"/>
              </a:xfrm>
              <a:custGeom>
                <a:avLst/>
                <a:gdLst>
                  <a:gd name="T0" fmla="*/ 0 w 141"/>
                  <a:gd name="T1" fmla="*/ 115 h 115"/>
                  <a:gd name="T2" fmla="*/ 0 w 141"/>
                  <a:gd name="T3" fmla="*/ 0 h 115"/>
                  <a:gd name="T4" fmla="*/ 141 w 141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1" h="115">
                    <a:moveTo>
                      <a:pt x="0" y="115"/>
                    </a:moveTo>
                    <a:lnTo>
                      <a:pt x="0" y="0"/>
                    </a:lnTo>
                    <a:lnTo>
                      <a:pt x="141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4" name="Rectangle 168">
                <a:extLst>
                  <a:ext uri="{FF2B5EF4-FFF2-40B4-BE49-F238E27FC236}">
                    <a16:creationId xmlns:a16="http://schemas.microsoft.com/office/drawing/2014/main" id="{10B1B97C-A02B-476B-931A-DC0556F72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4" y="3719"/>
                <a:ext cx="69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JN635745 – Human – Thailand</a:t>
                </a:r>
                <a:endParaRPr lang="da-DK" altLang="da-DK" sz="1463" dirty="0"/>
              </a:p>
            </p:txBody>
          </p:sp>
          <p:sp>
            <p:nvSpPr>
              <p:cNvPr id="205" name="Freeform 169">
                <a:extLst>
                  <a:ext uri="{FF2B5EF4-FFF2-40B4-BE49-F238E27FC236}">
                    <a16:creationId xmlns:a16="http://schemas.microsoft.com/office/drawing/2014/main" id="{E8BFC006-D351-4EB0-BDCC-802BBE238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3748"/>
                <a:ext cx="6" cy="31"/>
              </a:xfrm>
              <a:custGeom>
                <a:avLst/>
                <a:gdLst>
                  <a:gd name="T0" fmla="*/ 0 w 6"/>
                  <a:gd name="T1" fmla="*/ 31 h 31"/>
                  <a:gd name="T2" fmla="*/ 0 w 6"/>
                  <a:gd name="T3" fmla="*/ 0 h 31"/>
                  <a:gd name="T4" fmla="*/ 6 w 6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1">
                    <a:moveTo>
                      <a:pt x="0" y="31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6" name="Rectangle 170">
                <a:extLst>
                  <a:ext uri="{FF2B5EF4-FFF2-40B4-BE49-F238E27FC236}">
                    <a16:creationId xmlns:a16="http://schemas.microsoft.com/office/drawing/2014/main" id="{5CEC8DA8-816C-4CE8-BC2D-A8018B068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" y="3784"/>
                <a:ext cx="110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PP073420 – 1-BPS005(b) –Human – Madagascar</a:t>
                </a:r>
                <a:endParaRPr lang="da-DK" altLang="da-DK" sz="1463" dirty="0"/>
              </a:p>
            </p:txBody>
          </p:sp>
          <p:sp>
            <p:nvSpPr>
              <p:cNvPr id="207" name="Freeform 171">
                <a:extLst>
                  <a:ext uri="{FF2B5EF4-FFF2-40B4-BE49-F238E27FC236}">
                    <a16:creationId xmlns:a16="http://schemas.microsoft.com/office/drawing/2014/main" id="{2AD2BEB8-EEA5-4D30-A0D2-FD2BFBFF5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3783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8" name="Freeform 172">
                <a:extLst>
                  <a:ext uri="{FF2B5EF4-FFF2-40B4-BE49-F238E27FC236}">
                    <a16:creationId xmlns:a16="http://schemas.microsoft.com/office/drawing/2014/main" id="{91817EB3-073A-4E55-9CE4-4438D5470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9" y="3781"/>
                <a:ext cx="97" cy="76"/>
              </a:xfrm>
              <a:custGeom>
                <a:avLst/>
                <a:gdLst>
                  <a:gd name="T0" fmla="*/ 0 w 97"/>
                  <a:gd name="T1" fmla="*/ 76 h 76"/>
                  <a:gd name="T2" fmla="*/ 0 w 97"/>
                  <a:gd name="T3" fmla="*/ 0 h 76"/>
                  <a:gd name="T4" fmla="*/ 97 w 97"/>
                  <a:gd name="T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76">
                    <a:moveTo>
                      <a:pt x="0" y="76"/>
                    </a:moveTo>
                    <a:lnTo>
                      <a:pt x="0" y="0"/>
                    </a:lnTo>
                    <a:lnTo>
                      <a:pt x="97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09" name="Rectangle 173">
                <a:extLst>
                  <a:ext uri="{FF2B5EF4-FFF2-40B4-BE49-F238E27FC236}">
                    <a16:creationId xmlns:a16="http://schemas.microsoft.com/office/drawing/2014/main" id="{3C763790-BD04-4626-9F95-99DEA4608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2" y="3850"/>
                <a:ext cx="8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JN635741 – Human – </a:t>
                </a:r>
                <a:r>
                  <a:rPr lang="da-DK" altLang="da-DK" sz="488" dirty="0" err="1">
                    <a:solidFill>
                      <a:srgbClr val="000000"/>
                    </a:solidFill>
                  </a:rPr>
                  <a:t>unknown</a:t>
                </a:r>
                <a:r>
                  <a:rPr lang="da-DK" altLang="da-DK" sz="488" dirty="0">
                    <a:solidFill>
                      <a:srgbClr val="000000"/>
                    </a:solidFill>
                  </a:rPr>
                  <a:t> </a:t>
                </a:r>
                <a:r>
                  <a:rPr lang="da-DK" altLang="da-DK" sz="488" dirty="0" err="1">
                    <a:solidFill>
                      <a:srgbClr val="000000"/>
                    </a:solidFill>
                  </a:rPr>
                  <a:t>origin</a:t>
                </a:r>
                <a:endParaRPr lang="da-DK" altLang="da-DK" sz="1463" dirty="0"/>
              </a:p>
            </p:txBody>
          </p:sp>
          <p:sp>
            <p:nvSpPr>
              <p:cNvPr id="210" name="Freeform 174">
                <a:extLst>
                  <a:ext uri="{FF2B5EF4-FFF2-40B4-BE49-F238E27FC236}">
                    <a16:creationId xmlns:a16="http://schemas.microsoft.com/office/drawing/2014/main" id="{A848F270-6BD6-4859-97EF-3EC7385B0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3879"/>
                <a:ext cx="24" cy="56"/>
              </a:xfrm>
              <a:custGeom>
                <a:avLst/>
                <a:gdLst>
                  <a:gd name="T0" fmla="*/ 0 w 24"/>
                  <a:gd name="T1" fmla="*/ 56 h 56"/>
                  <a:gd name="T2" fmla="*/ 0 w 24"/>
                  <a:gd name="T3" fmla="*/ 0 h 56"/>
                  <a:gd name="T4" fmla="*/ 24 w 24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56">
                    <a:moveTo>
                      <a:pt x="0" y="56"/>
                    </a:moveTo>
                    <a:lnTo>
                      <a:pt x="0" y="0"/>
                    </a:lnTo>
                    <a:lnTo>
                      <a:pt x="24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1" name="Rectangle 175">
                <a:extLst>
                  <a:ext uri="{FF2B5EF4-FFF2-40B4-BE49-F238E27FC236}">
                    <a16:creationId xmlns:a16="http://schemas.microsoft.com/office/drawing/2014/main" id="{763C0EA5-C275-4A55-B1C9-BFE27C2B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916"/>
                <a:ext cx="114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PP073428 – 32-BPS007(a) – Human – Madagascar</a:t>
                </a:r>
                <a:endParaRPr lang="da-DK" altLang="da-DK" sz="1463" dirty="0"/>
              </a:p>
            </p:txBody>
          </p:sp>
          <p:sp>
            <p:nvSpPr>
              <p:cNvPr id="212" name="Freeform 176">
                <a:extLst>
                  <a:ext uri="{FF2B5EF4-FFF2-40B4-BE49-F238E27FC236}">
                    <a16:creationId xmlns:a16="http://schemas.microsoft.com/office/drawing/2014/main" id="{7D897418-82AE-4E0D-AFFB-7FB7D44DC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3945"/>
                <a:ext cx="0" cy="48"/>
              </a:xfrm>
              <a:custGeom>
                <a:avLst/>
                <a:gdLst>
                  <a:gd name="T0" fmla="*/ 48 h 48"/>
                  <a:gd name="T1" fmla="*/ 0 h 48"/>
                  <a:gd name="T2" fmla="*/ 0 h 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48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3" name="Rectangle 177">
                <a:extLst>
                  <a:ext uri="{FF2B5EF4-FFF2-40B4-BE49-F238E27FC236}">
                    <a16:creationId xmlns:a16="http://schemas.microsoft.com/office/drawing/2014/main" id="{30A576FA-C821-43B0-A639-C10400900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3" y="3982"/>
                <a:ext cx="105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PP073423 – 66-BPS007(c) – Human – Ecuador</a:t>
                </a:r>
                <a:endParaRPr lang="da-DK" altLang="da-DK" sz="1463" dirty="0"/>
              </a:p>
            </p:txBody>
          </p:sp>
          <p:sp>
            <p:nvSpPr>
              <p:cNvPr id="214" name="Freeform 178">
                <a:extLst>
                  <a:ext uri="{FF2B5EF4-FFF2-40B4-BE49-F238E27FC236}">
                    <a16:creationId xmlns:a16="http://schemas.microsoft.com/office/drawing/2014/main" id="{C5CF0903-1603-448A-9289-C66D7E79A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4011"/>
                <a:ext cx="0" cy="31"/>
              </a:xfrm>
              <a:custGeom>
                <a:avLst/>
                <a:gdLst>
                  <a:gd name="T0" fmla="*/ 31 h 31"/>
                  <a:gd name="T1" fmla="*/ 0 h 31"/>
                  <a:gd name="T2" fmla="*/ 0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3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5" name="Rectangle 179">
                <a:extLst>
                  <a:ext uri="{FF2B5EF4-FFF2-40B4-BE49-F238E27FC236}">
                    <a16:creationId xmlns:a16="http://schemas.microsoft.com/office/drawing/2014/main" id="{946A32F8-E44C-46B3-A404-65F7EE506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3" y="4047"/>
                <a:ext cx="122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PP073424 – 40-BPS007(a) – Human – Western Sahara</a:t>
                </a:r>
                <a:endParaRPr lang="da-DK" altLang="da-DK" sz="1463" dirty="0"/>
              </a:p>
            </p:txBody>
          </p:sp>
          <p:sp>
            <p:nvSpPr>
              <p:cNvPr id="216" name="Freeform 180">
                <a:extLst>
                  <a:ext uri="{FF2B5EF4-FFF2-40B4-BE49-F238E27FC236}">
                    <a16:creationId xmlns:a16="http://schemas.microsoft.com/office/drawing/2014/main" id="{5B6AFE86-1C31-4839-BD8F-44D82891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4045"/>
                <a:ext cx="0" cy="31"/>
              </a:xfrm>
              <a:custGeom>
                <a:avLst/>
                <a:gdLst>
                  <a:gd name="T0" fmla="*/ 0 h 31"/>
                  <a:gd name="T1" fmla="*/ 31 h 31"/>
                  <a:gd name="T2" fmla="*/ 31 h 3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31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7" name="Freeform 181">
                <a:extLst>
                  <a:ext uri="{FF2B5EF4-FFF2-40B4-BE49-F238E27FC236}">
                    <a16:creationId xmlns:a16="http://schemas.microsoft.com/office/drawing/2014/main" id="{8E2C36C4-E820-408D-862D-9E38C08B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3996"/>
                <a:ext cx="1" cy="48"/>
              </a:xfrm>
              <a:custGeom>
                <a:avLst/>
                <a:gdLst>
                  <a:gd name="T0" fmla="*/ 0 w 1"/>
                  <a:gd name="T1" fmla="*/ 0 h 48"/>
                  <a:gd name="T2" fmla="*/ 0 w 1"/>
                  <a:gd name="T3" fmla="*/ 48 h 48"/>
                  <a:gd name="T4" fmla="*/ 1 w 1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8">
                    <a:moveTo>
                      <a:pt x="0" y="0"/>
                    </a:moveTo>
                    <a:lnTo>
                      <a:pt x="0" y="48"/>
                    </a:lnTo>
                    <a:lnTo>
                      <a:pt x="1" y="48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8" name="Freeform 182">
                <a:extLst>
                  <a:ext uri="{FF2B5EF4-FFF2-40B4-BE49-F238E27FC236}">
                    <a16:creationId xmlns:a16="http://schemas.microsoft.com/office/drawing/2014/main" id="{87CF1067-4145-46F2-AA1B-5D1F7D8AB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3939"/>
                <a:ext cx="14" cy="55"/>
              </a:xfrm>
              <a:custGeom>
                <a:avLst/>
                <a:gdLst>
                  <a:gd name="T0" fmla="*/ 0 w 14"/>
                  <a:gd name="T1" fmla="*/ 0 h 55"/>
                  <a:gd name="T2" fmla="*/ 0 w 14"/>
                  <a:gd name="T3" fmla="*/ 55 h 55"/>
                  <a:gd name="T4" fmla="*/ 14 w 14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5">
                    <a:moveTo>
                      <a:pt x="0" y="0"/>
                    </a:moveTo>
                    <a:lnTo>
                      <a:pt x="0" y="55"/>
                    </a:lnTo>
                    <a:lnTo>
                      <a:pt x="14" y="55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19" name="Freeform 183">
                <a:extLst>
                  <a:ext uri="{FF2B5EF4-FFF2-40B4-BE49-F238E27FC236}">
                    <a16:creationId xmlns:a16="http://schemas.microsoft.com/office/drawing/2014/main" id="{71BC2EF6-8F1B-453B-B5F1-2237397D9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9" y="3860"/>
                <a:ext cx="127" cy="77"/>
              </a:xfrm>
              <a:custGeom>
                <a:avLst/>
                <a:gdLst>
                  <a:gd name="T0" fmla="*/ 0 w 127"/>
                  <a:gd name="T1" fmla="*/ 0 h 77"/>
                  <a:gd name="T2" fmla="*/ 0 w 127"/>
                  <a:gd name="T3" fmla="*/ 77 h 77"/>
                  <a:gd name="T4" fmla="*/ 127 w 127"/>
                  <a:gd name="T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" h="77">
                    <a:moveTo>
                      <a:pt x="0" y="0"/>
                    </a:moveTo>
                    <a:lnTo>
                      <a:pt x="0" y="77"/>
                    </a:lnTo>
                    <a:lnTo>
                      <a:pt x="127" y="77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0" name="Freeform 184">
                <a:extLst>
                  <a:ext uri="{FF2B5EF4-FFF2-40B4-BE49-F238E27FC236}">
                    <a16:creationId xmlns:a16="http://schemas.microsoft.com/office/drawing/2014/main" id="{9C85E7FF-3AC3-40C3-A8BC-060616121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9" y="3744"/>
                <a:ext cx="140" cy="114"/>
              </a:xfrm>
              <a:custGeom>
                <a:avLst/>
                <a:gdLst>
                  <a:gd name="T0" fmla="*/ 0 w 140"/>
                  <a:gd name="T1" fmla="*/ 0 h 114"/>
                  <a:gd name="T2" fmla="*/ 0 w 140"/>
                  <a:gd name="T3" fmla="*/ 114 h 114"/>
                  <a:gd name="T4" fmla="*/ 140 w 140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14">
                    <a:moveTo>
                      <a:pt x="0" y="0"/>
                    </a:moveTo>
                    <a:lnTo>
                      <a:pt x="0" y="114"/>
                    </a:lnTo>
                    <a:lnTo>
                      <a:pt x="140" y="114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1" name="Freeform 185">
                <a:extLst>
                  <a:ext uri="{FF2B5EF4-FFF2-40B4-BE49-F238E27FC236}">
                    <a16:creationId xmlns:a16="http://schemas.microsoft.com/office/drawing/2014/main" id="{20211DE1-2F9C-435A-80A5-9BA7B76CA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3516"/>
                <a:ext cx="197" cy="226"/>
              </a:xfrm>
              <a:custGeom>
                <a:avLst/>
                <a:gdLst>
                  <a:gd name="T0" fmla="*/ 0 w 197"/>
                  <a:gd name="T1" fmla="*/ 0 h 226"/>
                  <a:gd name="T2" fmla="*/ 0 w 197"/>
                  <a:gd name="T3" fmla="*/ 226 h 226"/>
                  <a:gd name="T4" fmla="*/ 197 w 197"/>
                  <a:gd name="T5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226">
                    <a:moveTo>
                      <a:pt x="0" y="0"/>
                    </a:moveTo>
                    <a:lnTo>
                      <a:pt x="0" y="226"/>
                    </a:lnTo>
                    <a:lnTo>
                      <a:pt x="197" y="226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2" name="Freeform 186">
                <a:extLst>
                  <a:ext uri="{FF2B5EF4-FFF2-40B4-BE49-F238E27FC236}">
                    <a16:creationId xmlns:a16="http://schemas.microsoft.com/office/drawing/2014/main" id="{D247081C-ED72-4F90-A727-0283981D7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3256"/>
                <a:ext cx="188" cy="259"/>
              </a:xfrm>
              <a:custGeom>
                <a:avLst/>
                <a:gdLst>
                  <a:gd name="T0" fmla="*/ 0 w 188"/>
                  <a:gd name="T1" fmla="*/ 0 h 259"/>
                  <a:gd name="T2" fmla="*/ 0 w 188"/>
                  <a:gd name="T3" fmla="*/ 259 h 259"/>
                  <a:gd name="T4" fmla="*/ 188 w 188"/>
                  <a:gd name="T5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8" h="259">
                    <a:moveTo>
                      <a:pt x="0" y="0"/>
                    </a:moveTo>
                    <a:lnTo>
                      <a:pt x="0" y="259"/>
                    </a:lnTo>
                    <a:lnTo>
                      <a:pt x="188" y="259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3" name="Freeform 187">
                <a:extLst>
                  <a:ext uri="{FF2B5EF4-FFF2-40B4-BE49-F238E27FC236}">
                    <a16:creationId xmlns:a16="http://schemas.microsoft.com/office/drawing/2014/main" id="{E24B3995-F2B2-4CBB-B494-CF25A9CDD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9" y="2548"/>
                <a:ext cx="455" cy="706"/>
              </a:xfrm>
              <a:custGeom>
                <a:avLst/>
                <a:gdLst>
                  <a:gd name="T0" fmla="*/ 0 w 455"/>
                  <a:gd name="T1" fmla="*/ 0 h 706"/>
                  <a:gd name="T2" fmla="*/ 0 w 455"/>
                  <a:gd name="T3" fmla="*/ 706 h 706"/>
                  <a:gd name="T4" fmla="*/ 455 w 455"/>
                  <a:gd name="T5" fmla="*/ 706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5" h="706">
                    <a:moveTo>
                      <a:pt x="0" y="0"/>
                    </a:moveTo>
                    <a:lnTo>
                      <a:pt x="0" y="706"/>
                    </a:lnTo>
                    <a:lnTo>
                      <a:pt x="455" y="706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4" name="Freeform 188">
                <a:extLst>
                  <a:ext uri="{FF2B5EF4-FFF2-40B4-BE49-F238E27FC236}">
                    <a16:creationId xmlns:a16="http://schemas.microsoft.com/office/drawing/2014/main" id="{D8F39F48-3ED0-4868-A774-EEA9BFF3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2546"/>
                <a:ext cx="228" cy="796"/>
              </a:xfrm>
              <a:custGeom>
                <a:avLst/>
                <a:gdLst>
                  <a:gd name="T0" fmla="*/ 0 w 228"/>
                  <a:gd name="T1" fmla="*/ 796 h 796"/>
                  <a:gd name="T2" fmla="*/ 0 w 228"/>
                  <a:gd name="T3" fmla="*/ 0 h 796"/>
                  <a:gd name="T4" fmla="*/ 228 w 228"/>
                  <a:gd name="T5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796">
                    <a:moveTo>
                      <a:pt x="0" y="796"/>
                    </a:moveTo>
                    <a:lnTo>
                      <a:pt x="0" y="0"/>
                    </a:lnTo>
                    <a:lnTo>
                      <a:pt x="228" y="0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5" name="Rectangle 189">
                <a:extLst>
                  <a:ext uri="{FF2B5EF4-FFF2-40B4-BE49-F238E27FC236}">
                    <a16:creationId xmlns:a16="http://schemas.microsoft.com/office/drawing/2014/main" id="{C9C7CA46-12DE-4606-A93E-C94C1E8E7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0" y="4113"/>
                <a:ext cx="64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 dirty="0">
                    <a:solidFill>
                      <a:srgbClr val="000000"/>
                    </a:solidFill>
                  </a:rPr>
                  <a:t> AF149916 – </a:t>
                </a:r>
                <a:r>
                  <a:rPr lang="da-DK" altLang="da-DK" sz="488" i="1" dirty="0" err="1">
                    <a:solidFill>
                      <a:srgbClr val="000000"/>
                    </a:solidFill>
                  </a:rPr>
                  <a:t>Endolimax</a:t>
                </a:r>
                <a:r>
                  <a:rPr lang="da-DK" altLang="da-DK" sz="488" i="1" dirty="0">
                    <a:solidFill>
                      <a:srgbClr val="000000"/>
                    </a:solidFill>
                  </a:rPr>
                  <a:t> </a:t>
                </a:r>
                <a:r>
                  <a:rPr lang="da-DK" altLang="da-DK" sz="488" i="1" dirty="0" err="1">
                    <a:solidFill>
                      <a:srgbClr val="000000"/>
                    </a:solidFill>
                  </a:rPr>
                  <a:t>nana</a:t>
                </a:r>
                <a:endParaRPr lang="da-DK" altLang="da-DK" sz="1463" i="1" dirty="0"/>
              </a:p>
            </p:txBody>
          </p:sp>
          <p:sp>
            <p:nvSpPr>
              <p:cNvPr id="226" name="Freeform 190">
                <a:extLst>
                  <a:ext uri="{FF2B5EF4-FFF2-40B4-BE49-F238E27FC236}">
                    <a16:creationId xmlns:a16="http://schemas.microsoft.com/office/drawing/2014/main" id="{F133CAD7-C77A-47C8-B4BB-990D2435C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3346"/>
                <a:ext cx="1457" cy="796"/>
              </a:xfrm>
              <a:custGeom>
                <a:avLst/>
                <a:gdLst>
                  <a:gd name="T0" fmla="*/ 0 w 1457"/>
                  <a:gd name="T1" fmla="*/ 0 h 796"/>
                  <a:gd name="T2" fmla="*/ 0 w 1457"/>
                  <a:gd name="T3" fmla="*/ 796 h 796"/>
                  <a:gd name="T4" fmla="*/ 1457 w 1457"/>
                  <a:gd name="T5" fmla="*/ 79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7" h="796">
                    <a:moveTo>
                      <a:pt x="0" y="0"/>
                    </a:moveTo>
                    <a:lnTo>
                      <a:pt x="0" y="796"/>
                    </a:lnTo>
                    <a:lnTo>
                      <a:pt x="1457" y="796"/>
                    </a:lnTo>
                  </a:path>
                </a:pathLst>
              </a:cu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sz="1463"/>
              </a:p>
            </p:txBody>
          </p:sp>
          <p:sp>
            <p:nvSpPr>
              <p:cNvPr id="227" name="Rectangle 191">
                <a:extLst>
                  <a:ext uri="{FF2B5EF4-FFF2-40B4-BE49-F238E27FC236}">
                    <a16:creationId xmlns:a16="http://schemas.microsoft.com/office/drawing/2014/main" id="{0A24075B-9946-4112-AB75-64E43EEF5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0" y="2934"/>
                <a:ext cx="82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100</a:t>
                </a:r>
                <a:endParaRPr lang="da-DK" altLang="da-DK" sz="1463"/>
              </a:p>
            </p:txBody>
          </p:sp>
          <p:sp>
            <p:nvSpPr>
              <p:cNvPr id="228" name="Rectangle 192">
                <a:extLst>
                  <a:ext uri="{FF2B5EF4-FFF2-40B4-BE49-F238E27FC236}">
                    <a16:creationId xmlns:a16="http://schemas.microsoft.com/office/drawing/2014/main" id="{44DE8163-DDB4-4B4E-A578-A7D8A7338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951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97</a:t>
                </a:r>
                <a:endParaRPr lang="da-DK" altLang="da-DK" sz="1463"/>
              </a:p>
            </p:txBody>
          </p:sp>
          <p:sp>
            <p:nvSpPr>
              <p:cNvPr id="229" name="Rectangle 193">
                <a:extLst>
                  <a:ext uri="{FF2B5EF4-FFF2-40B4-BE49-F238E27FC236}">
                    <a16:creationId xmlns:a16="http://schemas.microsoft.com/office/drawing/2014/main" id="{D1BF5D12-932B-4F4A-9B5B-5DBD7211A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9" y="3722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99</a:t>
                </a:r>
                <a:endParaRPr lang="da-DK" altLang="da-DK" sz="1463"/>
              </a:p>
            </p:txBody>
          </p:sp>
          <p:sp>
            <p:nvSpPr>
              <p:cNvPr id="230" name="Rectangle 194">
                <a:extLst>
                  <a:ext uri="{FF2B5EF4-FFF2-40B4-BE49-F238E27FC236}">
                    <a16:creationId xmlns:a16="http://schemas.microsoft.com/office/drawing/2014/main" id="{D1F91F10-E225-43FE-B32D-3D426319B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" y="3459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90</a:t>
                </a:r>
                <a:endParaRPr lang="da-DK" altLang="da-DK" sz="1463"/>
              </a:p>
            </p:txBody>
          </p:sp>
          <p:sp>
            <p:nvSpPr>
              <p:cNvPr id="231" name="Rectangle 195">
                <a:extLst>
                  <a:ext uri="{FF2B5EF4-FFF2-40B4-BE49-F238E27FC236}">
                    <a16:creationId xmlns:a16="http://schemas.microsoft.com/office/drawing/2014/main" id="{1AFBB902-BEBC-4627-A2F9-081E56706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8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95</a:t>
                </a:r>
                <a:endParaRPr lang="da-DK" altLang="da-DK" sz="1463"/>
              </a:p>
            </p:txBody>
          </p:sp>
          <p:sp>
            <p:nvSpPr>
              <p:cNvPr id="232" name="Rectangle 196">
                <a:extLst>
                  <a:ext uri="{FF2B5EF4-FFF2-40B4-BE49-F238E27FC236}">
                    <a16:creationId xmlns:a16="http://schemas.microsoft.com/office/drawing/2014/main" id="{3EFA2E42-FBC6-4E8F-B261-2D03E3DB3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3131"/>
                <a:ext cx="82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100</a:t>
                </a:r>
                <a:endParaRPr lang="da-DK" altLang="da-DK" sz="1463"/>
              </a:p>
            </p:txBody>
          </p:sp>
          <p:sp>
            <p:nvSpPr>
              <p:cNvPr id="233" name="Rectangle 197">
                <a:extLst>
                  <a:ext uri="{FF2B5EF4-FFF2-40B4-BE49-F238E27FC236}">
                    <a16:creationId xmlns:a16="http://schemas.microsoft.com/office/drawing/2014/main" id="{6D835BFA-2F6B-456C-9F07-950E8D45C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3872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81</a:t>
                </a:r>
                <a:endParaRPr lang="da-DK" altLang="da-DK" sz="1463"/>
              </a:p>
            </p:txBody>
          </p:sp>
          <p:sp>
            <p:nvSpPr>
              <p:cNvPr id="234" name="Rectangle 198">
                <a:extLst>
                  <a:ext uri="{FF2B5EF4-FFF2-40B4-BE49-F238E27FC236}">
                    <a16:creationId xmlns:a16="http://schemas.microsoft.com/office/drawing/2014/main" id="{487F67BC-453E-4327-A250-7724ED941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3401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98</a:t>
                </a:r>
                <a:endParaRPr lang="da-DK" altLang="da-DK" sz="1463"/>
              </a:p>
            </p:txBody>
          </p:sp>
          <p:sp>
            <p:nvSpPr>
              <p:cNvPr id="235" name="Rectangle 199">
                <a:extLst>
                  <a:ext uri="{FF2B5EF4-FFF2-40B4-BE49-F238E27FC236}">
                    <a16:creationId xmlns:a16="http://schemas.microsoft.com/office/drawing/2014/main" id="{BFE4DA01-D027-4F1E-BA34-FF75163DC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1" y="3756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92</a:t>
                </a:r>
                <a:endParaRPr lang="da-DK" altLang="da-DK" sz="1463"/>
              </a:p>
            </p:txBody>
          </p:sp>
          <p:sp>
            <p:nvSpPr>
              <p:cNvPr id="236" name="Rectangle 200">
                <a:extLst>
                  <a:ext uri="{FF2B5EF4-FFF2-40B4-BE49-F238E27FC236}">
                    <a16:creationId xmlns:a16="http://schemas.microsoft.com/office/drawing/2014/main" id="{E342D9D0-9E89-43D7-B98D-93FD80BC7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528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84</a:t>
                </a:r>
                <a:endParaRPr lang="da-DK" altLang="da-DK" sz="1463"/>
              </a:p>
            </p:txBody>
          </p:sp>
          <p:sp>
            <p:nvSpPr>
              <p:cNvPr id="237" name="Rectangle 201">
                <a:extLst>
                  <a:ext uri="{FF2B5EF4-FFF2-40B4-BE49-F238E27FC236}">
                    <a16:creationId xmlns:a16="http://schemas.microsoft.com/office/drawing/2014/main" id="{9FDE98D7-70F9-4CC1-A84C-2C30C15F2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" y="3268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99</a:t>
                </a:r>
                <a:endParaRPr lang="da-DK" altLang="da-DK" sz="1463"/>
              </a:p>
            </p:txBody>
          </p:sp>
          <p:sp>
            <p:nvSpPr>
              <p:cNvPr id="238" name="Rectangle 202">
                <a:extLst>
                  <a:ext uri="{FF2B5EF4-FFF2-40B4-BE49-F238E27FC236}">
                    <a16:creationId xmlns:a16="http://schemas.microsoft.com/office/drawing/2014/main" id="{9339234C-8167-4C41-9608-808F4548C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2" y="2707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86</a:t>
                </a:r>
                <a:endParaRPr lang="da-DK" altLang="da-DK" sz="1463"/>
              </a:p>
            </p:txBody>
          </p:sp>
          <p:sp>
            <p:nvSpPr>
              <p:cNvPr id="239" name="Rectangle 203">
                <a:extLst>
                  <a:ext uri="{FF2B5EF4-FFF2-40B4-BE49-F238E27FC236}">
                    <a16:creationId xmlns:a16="http://schemas.microsoft.com/office/drawing/2014/main" id="{CDA09EE8-0A57-492B-AF42-938BF30F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4" y="2643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96</a:t>
                </a:r>
                <a:endParaRPr lang="da-DK" altLang="da-DK" sz="1463"/>
              </a:p>
            </p:txBody>
          </p:sp>
          <p:sp>
            <p:nvSpPr>
              <p:cNvPr id="240" name="Rectangle 204">
                <a:extLst>
                  <a:ext uri="{FF2B5EF4-FFF2-40B4-BE49-F238E27FC236}">
                    <a16:creationId xmlns:a16="http://schemas.microsoft.com/office/drawing/2014/main" id="{C014755A-3E98-4312-B5D4-595E672D9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708"/>
                <a:ext cx="5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42950"/>
                <a:r>
                  <a:rPr lang="da-DK" altLang="da-DK" sz="488">
                    <a:solidFill>
                      <a:srgbClr val="000000"/>
                    </a:solidFill>
                  </a:rPr>
                  <a:t>97</a:t>
                </a:r>
                <a:endParaRPr lang="da-DK" altLang="da-DK" sz="1463"/>
              </a:p>
            </p:txBody>
          </p:sp>
        </p:grpSp>
        <p:sp>
          <p:nvSpPr>
            <p:cNvPr id="22" name="Rectangle 206">
              <a:extLst>
                <a:ext uri="{FF2B5EF4-FFF2-40B4-BE49-F238E27FC236}">
                  <a16:creationId xmlns:a16="http://schemas.microsoft.com/office/drawing/2014/main" id="{AFFC7D87-C400-4643-9E6A-773B14F46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659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99</a:t>
              </a:r>
              <a:endParaRPr lang="da-DK" altLang="da-DK" sz="1463"/>
            </a:p>
          </p:txBody>
        </p:sp>
        <p:sp>
          <p:nvSpPr>
            <p:cNvPr id="23" name="Rectangle 207">
              <a:extLst>
                <a:ext uri="{FF2B5EF4-FFF2-40B4-BE49-F238E27FC236}">
                  <a16:creationId xmlns:a16="http://schemas.microsoft.com/office/drawing/2014/main" id="{DE002647-5B80-4CB4-A3E5-1422A3B9F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151"/>
              <a:ext cx="82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100</a:t>
              </a:r>
              <a:endParaRPr lang="da-DK" altLang="da-DK" sz="1463"/>
            </a:p>
          </p:txBody>
        </p:sp>
        <p:sp>
          <p:nvSpPr>
            <p:cNvPr id="24" name="Rectangle 208">
              <a:extLst>
                <a:ext uri="{FF2B5EF4-FFF2-40B4-BE49-F238E27FC236}">
                  <a16:creationId xmlns:a16="http://schemas.microsoft.com/office/drawing/2014/main" id="{EA5D2E57-10C3-441D-84B2-EFCD038E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" y="2448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93</a:t>
              </a:r>
              <a:endParaRPr lang="da-DK" altLang="da-DK" sz="1463"/>
            </a:p>
          </p:txBody>
        </p:sp>
        <p:sp>
          <p:nvSpPr>
            <p:cNvPr id="25" name="Rectangle 209">
              <a:extLst>
                <a:ext uri="{FF2B5EF4-FFF2-40B4-BE49-F238E27FC236}">
                  <a16:creationId xmlns:a16="http://schemas.microsoft.com/office/drawing/2014/main" id="{A0DFEB64-749B-4E93-81C5-FC4F13C13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930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80</a:t>
              </a:r>
              <a:endParaRPr lang="da-DK" altLang="da-DK" sz="1463"/>
            </a:p>
          </p:txBody>
        </p:sp>
        <p:sp>
          <p:nvSpPr>
            <p:cNvPr id="26" name="Rectangle 210">
              <a:extLst>
                <a:ext uri="{FF2B5EF4-FFF2-40B4-BE49-F238E27FC236}">
                  <a16:creationId xmlns:a16="http://schemas.microsoft.com/office/drawing/2014/main" id="{2369E53D-3044-4365-8D2A-38EDEAB30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1184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89</a:t>
              </a:r>
              <a:endParaRPr lang="da-DK" altLang="da-DK" sz="1463"/>
            </a:p>
          </p:txBody>
        </p:sp>
        <p:sp>
          <p:nvSpPr>
            <p:cNvPr id="27" name="Rectangle 211">
              <a:extLst>
                <a:ext uri="{FF2B5EF4-FFF2-40B4-BE49-F238E27FC236}">
                  <a16:creationId xmlns:a16="http://schemas.microsoft.com/office/drawing/2014/main" id="{79C56B4B-4992-44FE-8078-6D2A2EED1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858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98</a:t>
              </a:r>
              <a:endParaRPr lang="da-DK" altLang="da-DK" sz="1463"/>
            </a:p>
          </p:txBody>
        </p:sp>
        <p:sp>
          <p:nvSpPr>
            <p:cNvPr id="28" name="Rectangle 212">
              <a:extLst>
                <a:ext uri="{FF2B5EF4-FFF2-40B4-BE49-F238E27FC236}">
                  <a16:creationId xmlns:a16="http://schemas.microsoft.com/office/drawing/2014/main" id="{B4B4F2C5-C89B-4953-813E-B2C09585F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1780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98</a:t>
              </a:r>
              <a:endParaRPr lang="da-DK" altLang="da-DK" sz="1463"/>
            </a:p>
          </p:txBody>
        </p:sp>
        <p:sp>
          <p:nvSpPr>
            <p:cNvPr id="29" name="Rectangle 213">
              <a:extLst>
                <a:ext uri="{FF2B5EF4-FFF2-40B4-BE49-F238E27FC236}">
                  <a16:creationId xmlns:a16="http://schemas.microsoft.com/office/drawing/2014/main" id="{3F792562-27F2-4015-9899-80A15C4C9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" y="1292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99</a:t>
              </a:r>
              <a:endParaRPr lang="da-DK" altLang="da-DK" sz="1463"/>
            </a:p>
          </p:txBody>
        </p:sp>
        <p:sp>
          <p:nvSpPr>
            <p:cNvPr id="30" name="Rectangle 214">
              <a:extLst>
                <a:ext uri="{FF2B5EF4-FFF2-40B4-BE49-F238E27FC236}">
                  <a16:creationId xmlns:a16="http://schemas.microsoft.com/office/drawing/2014/main" id="{3B2D7AEC-85F6-4A7A-8915-14EB4AB1C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1496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92</a:t>
              </a:r>
              <a:endParaRPr lang="da-DK" altLang="da-DK" sz="1463"/>
            </a:p>
          </p:txBody>
        </p:sp>
        <p:sp>
          <p:nvSpPr>
            <p:cNvPr id="31" name="Rectangle 215">
              <a:extLst>
                <a:ext uri="{FF2B5EF4-FFF2-40B4-BE49-F238E27FC236}">
                  <a16:creationId xmlns:a16="http://schemas.microsoft.com/office/drawing/2014/main" id="{D7187DE7-F0D2-4A2A-8366-35608E4C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1357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91</a:t>
              </a:r>
              <a:endParaRPr lang="da-DK" altLang="da-DK" sz="1463"/>
            </a:p>
          </p:txBody>
        </p:sp>
        <p:sp>
          <p:nvSpPr>
            <p:cNvPr id="32" name="Rectangle 216">
              <a:extLst>
                <a:ext uri="{FF2B5EF4-FFF2-40B4-BE49-F238E27FC236}">
                  <a16:creationId xmlns:a16="http://schemas.microsoft.com/office/drawing/2014/main" id="{81BF95D8-5688-40EF-854E-B33948867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2284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91</a:t>
              </a:r>
              <a:endParaRPr lang="da-DK" altLang="da-DK" sz="1463"/>
            </a:p>
          </p:txBody>
        </p:sp>
        <p:sp>
          <p:nvSpPr>
            <p:cNvPr id="33" name="Rectangle 217">
              <a:extLst>
                <a:ext uri="{FF2B5EF4-FFF2-40B4-BE49-F238E27FC236}">
                  <a16:creationId xmlns:a16="http://schemas.microsoft.com/office/drawing/2014/main" id="{9871ECEC-9548-4AC0-838D-98E972BB9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235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90</a:t>
              </a:r>
              <a:endParaRPr lang="da-DK" altLang="da-DK" sz="1463"/>
            </a:p>
          </p:txBody>
        </p:sp>
        <p:sp>
          <p:nvSpPr>
            <p:cNvPr id="34" name="Rectangle 218">
              <a:extLst>
                <a:ext uri="{FF2B5EF4-FFF2-40B4-BE49-F238E27FC236}">
                  <a16:creationId xmlns:a16="http://schemas.microsoft.com/office/drawing/2014/main" id="{7E42FB95-C81B-4CEE-A13A-EF43BCB79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1586"/>
              <a:ext cx="82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100</a:t>
              </a:r>
              <a:endParaRPr lang="da-DK" altLang="da-DK" sz="1463"/>
            </a:p>
          </p:txBody>
        </p:sp>
        <p:sp>
          <p:nvSpPr>
            <p:cNvPr id="35" name="Rectangle 219">
              <a:extLst>
                <a:ext uri="{FF2B5EF4-FFF2-40B4-BE49-F238E27FC236}">
                  <a16:creationId xmlns:a16="http://schemas.microsoft.com/office/drawing/2014/main" id="{A5DBE0ED-E7B2-46A7-9431-05D31DD63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669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90</a:t>
              </a:r>
              <a:endParaRPr lang="da-DK" altLang="da-DK" sz="1463"/>
            </a:p>
          </p:txBody>
        </p:sp>
        <p:sp>
          <p:nvSpPr>
            <p:cNvPr id="36" name="Rectangle 220">
              <a:extLst>
                <a:ext uri="{FF2B5EF4-FFF2-40B4-BE49-F238E27FC236}">
                  <a16:creationId xmlns:a16="http://schemas.microsoft.com/office/drawing/2014/main" id="{DBD98AF1-01D4-4F64-8A63-084E684AD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" y="2014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88">
                  <a:solidFill>
                    <a:srgbClr val="000000"/>
                  </a:solidFill>
                </a:rPr>
                <a:t>95</a:t>
              </a:r>
              <a:endParaRPr lang="da-DK" altLang="da-DK" sz="1463"/>
            </a:p>
          </p:txBody>
        </p:sp>
        <p:sp>
          <p:nvSpPr>
            <p:cNvPr id="37" name="Line 221">
              <a:extLst>
                <a:ext uri="{FF2B5EF4-FFF2-40B4-BE49-F238E27FC236}">
                  <a16:creationId xmlns:a16="http://schemas.microsoft.com/office/drawing/2014/main" id="{DF67FD23-22A6-4F35-B048-1D48537CC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3" y="4243"/>
              <a:ext cx="345" cy="0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da-DK" sz="1463"/>
            </a:p>
          </p:txBody>
        </p:sp>
        <p:sp>
          <p:nvSpPr>
            <p:cNvPr id="38" name="Line 222">
              <a:extLst>
                <a:ext uri="{FF2B5EF4-FFF2-40B4-BE49-F238E27FC236}">
                  <a16:creationId xmlns:a16="http://schemas.microsoft.com/office/drawing/2014/main" id="{F5C006D0-34E8-4D38-A102-4D96B539F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3" y="4229"/>
              <a:ext cx="0" cy="29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da-DK" sz="1463"/>
            </a:p>
          </p:txBody>
        </p:sp>
        <p:sp>
          <p:nvSpPr>
            <p:cNvPr id="39" name="Line 223">
              <a:extLst>
                <a:ext uri="{FF2B5EF4-FFF2-40B4-BE49-F238E27FC236}">
                  <a16:creationId xmlns:a16="http://schemas.microsoft.com/office/drawing/2014/main" id="{09E8C17C-44F2-4C67-A5A8-9D3B296BC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" y="4229"/>
              <a:ext cx="0" cy="29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da-DK" sz="1463"/>
            </a:p>
          </p:txBody>
        </p:sp>
        <p:sp>
          <p:nvSpPr>
            <p:cNvPr id="40" name="Rectangle 224">
              <a:extLst>
                <a:ext uri="{FF2B5EF4-FFF2-40B4-BE49-F238E27FC236}">
                  <a16:creationId xmlns:a16="http://schemas.microsoft.com/office/drawing/2014/main" id="{3520343B-91B2-407B-9261-F1AD9B8F0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4261"/>
              <a:ext cx="78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42950"/>
              <a:r>
                <a:rPr lang="da-DK" altLang="da-DK" sz="406">
                  <a:solidFill>
                    <a:srgbClr val="000000"/>
                  </a:solidFill>
                  <a:latin typeface="MS Sans Serif"/>
                </a:rPr>
                <a:t>0,05</a:t>
              </a:r>
              <a:endParaRPr lang="da-DK" altLang="da-DK" sz="1463"/>
            </a:p>
          </p:txBody>
        </p:sp>
      </p:grpSp>
      <p:sp>
        <p:nvSpPr>
          <p:cNvPr id="241" name="Tekstfelt 240">
            <a:extLst>
              <a:ext uri="{FF2B5EF4-FFF2-40B4-BE49-F238E27FC236}">
                <a16:creationId xmlns:a16="http://schemas.microsoft.com/office/drawing/2014/main" id="{2CD394E9-AFE0-475E-A4A6-86EBEEDA6A84}"/>
              </a:ext>
            </a:extLst>
          </p:cNvPr>
          <p:cNvSpPr txBox="1"/>
          <p:nvPr/>
        </p:nvSpPr>
        <p:spPr>
          <a:xfrm>
            <a:off x="3905010" y="2042689"/>
            <a:ext cx="444345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94" dirty="0"/>
              <a:t>RL2c</a:t>
            </a:r>
          </a:p>
        </p:txBody>
      </p:sp>
      <p:sp>
        <p:nvSpPr>
          <p:cNvPr id="242" name="Tekstfelt 241">
            <a:extLst>
              <a:ext uri="{FF2B5EF4-FFF2-40B4-BE49-F238E27FC236}">
                <a16:creationId xmlns:a16="http://schemas.microsoft.com/office/drawing/2014/main" id="{A85C3264-AE21-4229-AE1C-5489E3A7E355}"/>
              </a:ext>
            </a:extLst>
          </p:cNvPr>
          <p:cNvSpPr txBox="1"/>
          <p:nvPr/>
        </p:nvSpPr>
        <p:spPr>
          <a:xfrm>
            <a:off x="4237691" y="3186725"/>
            <a:ext cx="45147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94" dirty="0"/>
              <a:t>RL2b</a:t>
            </a:r>
          </a:p>
        </p:txBody>
      </p:sp>
      <p:sp>
        <p:nvSpPr>
          <p:cNvPr id="243" name="Tekstfelt 242">
            <a:extLst>
              <a:ext uri="{FF2B5EF4-FFF2-40B4-BE49-F238E27FC236}">
                <a16:creationId xmlns:a16="http://schemas.microsoft.com/office/drawing/2014/main" id="{D97FE03A-6A5C-42A1-89D3-8ED858B3ABCE}"/>
              </a:ext>
            </a:extLst>
          </p:cNvPr>
          <p:cNvSpPr txBox="1"/>
          <p:nvPr/>
        </p:nvSpPr>
        <p:spPr>
          <a:xfrm>
            <a:off x="4152377" y="4340036"/>
            <a:ext cx="436889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94" dirty="0"/>
              <a:t>RL2a</a:t>
            </a:r>
          </a:p>
        </p:txBody>
      </p:sp>
      <p:sp>
        <p:nvSpPr>
          <p:cNvPr id="244" name="Tekstfelt 243">
            <a:extLst>
              <a:ext uri="{FF2B5EF4-FFF2-40B4-BE49-F238E27FC236}">
                <a16:creationId xmlns:a16="http://schemas.microsoft.com/office/drawing/2014/main" id="{49D4036C-1997-4336-BC93-8C776BB7D2D1}"/>
              </a:ext>
            </a:extLst>
          </p:cNvPr>
          <p:cNvSpPr txBox="1"/>
          <p:nvPr/>
        </p:nvSpPr>
        <p:spPr>
          <a:xfrm>
            <a:off x="4025585" y="4847541"/>
            <a:ext cx="41277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94" dirty="0"/>
              <a:t>RL1b</a:t>
            </a:r>
          </a:p>
        </p:txBody>
      </p:sp>
      <p:sp>
        <p:nvSpPr>
          <p:cNvPr id="245" name="Tekstfelt 244">
            <a:extLst>
              <a:ext uri="{FF2B5EF4-FFF2-40B4-BE49-F238E27FC236}">
                <a16:creationId xmlns:a16="http://schemas.microsoft.com/office/drawing/2014/main" id="{4CF6E5F1-5255-418D-B40B-FE802BB5EE6E}"/>
              </a:ext>
            </a:extLst>
          </p:cNvPr>
          <p:cNvSpPr txBox="1"/>
          <p:nvPr/>
        </p:nvSpPr>
        <p:spPr>
          <a:xfrm>
            <a:off x="4025583" y="5507124"/>
            <a:ext cx="452757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94" dirty="0"/>
              <a:t>RL1a</a:t>
            </a:r>
          </a:p>
        </p:txBody>
      </p:sp>
      <p:sp>
        <p:nvSpPr>
          <p:cNvPr id="246" name="Titel 2">
            <a:extLst>
              <a:ext uri="{FF2B5EF4-FFF2-40B4-BE49-F238E27FC236}">
                <a16:creationId xmlns:a16="http://schemas.microsoft.com/office/drawing/2014/main" id="{13D7C504-355D-47DD-B1B0-F2CC725D8D8E}"/>
              </a:ext>
            </a:extLst>
          </p:cNvPr>
          <p:cNvSpPr txBox="1">
            <a:spLocks/>
          </p:cNvSpPr>
          <p:nvPr/>
        </p:nvSpPr>
        <p:spPr>
          <a:xfrm>
            <a:off x="362072" y="379437"/>
            <a:ext cx="9166440" cy="492443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da-DK" sz="4875" b="1" kern="1200" cap="none" spc="100" baseline="0">
                <a:solidFill>
                  <a:schemeClr val="accent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da-DK" sz="3200" dirty="0"/>
              <a:t>Advantages of </a:t>
            </a:r>
            <a:r>
              <a:rPr lang="da-DK" sz="3200" dirty="0" err="1"/>
              <a:t>metabardocing</a:t>
            </a:r>
            <a:r>
              <a:rPr lang="da-DK" sz="3200" dirty="0"/>
              <a:t> (</a:t>
            </a:r>
            <a:r>
              <a:rPr lang="da-DK" sz="3200" dirty="0" err="1"/>
              <a:t>leverage</a:t>
            </a:r>
            <a:r>
              <a:rPr lang="da-DK" sz="3200" dirty="0"/>
              <a:t>)</a:t>
            </a:r>
          </a:p>
        </p:txBody>
      </p:sp>
      <p:sp>
        <p:nvSpPr>
          <p:cNvPr id="247" name="Pladsholder til tekst 1">
            <a:extLst>
              <a:ext uri="{FF2B5EF4-FFF2-40B4-BE49-F238E27FC236}">
                <a16:creationId xmlns:a16="http://schemas.microsoft.com/office/drawing/2014/main" id="{B79A6460-A816-4781-B037-229DB92FF1FD}"/>
              </a:ext>
            </a:extLst>
          </p:cNvPr>
          <p:cNvSpPr txBox="1">
            <a:spLocks/>
          </p:cNvSpPr>
          <p:nvPr/>
        </p:nvSpPr>
        <p:spPr>
          <a:xfrm>
            <a:off x="360000" y="1252800"/>
            <a:ext cx="2715856" cy="4420800"/>
          </a:xfrm>
        </p:spPr>
        <p:txBody>
          <a:bodyPr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/>
              <a:t>Screen for genetic diversity – here: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Intrageneric diversity of </a:t>
            </a:r>
            <a:r>
              <a:rPr lang="en-CA" i="1" dirty="0"/>
              <a:t>Iodamoeba</a:t>
            </a:r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230747D-CB17-447D-96E3-FF1BBB0353E0}"/>
              </a:ext>
            </a:extLst>
          </p:cNvPr>
          <p:cNvSpPr txBox="1"/>
          <p:nvPr/>
        </p:nvSpPr>
        <p:spPr>
          <a:xfrm>
            <a:off x="632519" y="5696819"/>
            <a:ext cx="1850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Guilane et al., in </a:t>
            </a:r>
            <a:r>
              <a:rPr lang="da-DK" sz="1200" dirty="0" err="1"/>
              <a:t>review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22838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8B5184C9-48A2-4A4C-A0A2-9FA60F90D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6" y="906833"/>
            <a:ext cx="9144019" cy="594056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0D7478F-6DA7-4E0A-BCD0-D1198665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5" y="970275"/>
            <a:ext cx="9166440" cy="861774"/>
          </a:xfrm>
        </p:spPr>
        <p:txBody>
          <a:bodyPr/>
          <a:lstStyle/>
          <a:p>
            <a:r>
              <a:rPr lang="da-DK" sz="2800" dirty="0"/>
              <a:t>Methods in </a:t>
            </a:r>
            <a:r>
              <a:rPr lang="da-DK" sz="2800" i="1" dirty="0"/>
              <a:t>Blastocystis</a:t>
            </a:r>
            <a:r>
              <a:rPr lang="da-DK" sz="2800" dirty="0"/>
              <a:t> </a:t>
            </a:r>
            <a:r>
              <a:rPr lang="da-DK" sz="2800" dirty="0" err="1"/>
              <a:t>diagnosis</a:t>
            </a:r>
            <a:r>
              <a:rPr lang="da-DK" sz="2800" dirty="0"/>
              <a:t>, </a:t>
            </a:r>
            <a:r>
              <a:rPr lang="da-DK" sz="2800" dirty="0" err="1"/>
              <a:t>epidemiology</a:t>
            </a:r>
            <a:r>
              <a:rPr lang="da-DK" sz="2800" dirty="0"/>
              <a:t> and research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01A4F45-3A13-4D69-86C5-F73FD23E2369}"/>
              </a:ext>
            </a:extLst>
          </p:cNvPr>
          <p:cNvSpPr txBox="1"/>
          <p:nvPr/>
        </p:nvSpPr>
        <p:spPr>
          <a:xfrm>
            <a:off x="6753200" y="616530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Metagenomics</a:t>
            </a:r>
            <a:r>
              <a:rPr lang="da-DK" dirty="0"/>
              <a:t>/</a:t>
            </a:r>
            <a:r>
              <a:rPr lang="da-DK" dirty="0" err="1"/>
              <a:t>metabarcoding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376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C831766-B9F5-4364-AAEB-8EEC934CE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/>
              <a:t>You can detect mixed </a:t>
            </a:r>
            <a:r>
              <a:rPr lang="en-CA" i="1" dirty="0"/>
              <a:t>Blastocystis</a:t>
            </a:r>
            <a:r>
              <a:rPr lang="en-CA" dirty="0"/>
              <a:t> infection/colonisation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8192E6-59A3-4086-B76D-BB2DEEFF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Advantages of </a:t>
            </a:r>
            <a:r>
              <a:rPr lang="da-DK" dirty="0" err="1"/>
              <a:t>metabardocing</a:t>
            </a:r>
            <a:r>
              <a:rPr lang="da-DK" dirty="0"/>
              <a:t> (</a:t>
            </a:r>
            <a:r>
              <a:rPr lang="da-DK" dirty="0" err="1"/>
              <a:t>leverage</a:t>
            </a:r>
            <a:r>
              <a:rPr lang="da-DK" dirty="0"/>
              <a:t>)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AB84F95-0C7A-4A4E-B5E3-1169844DC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0" b="7528"/>
          <a:stretch/>
        </p:blipFill>
        <p:spPr>
          <a:xfrm>
            <a:off x="-447600" y="1700808"/>
            <a:ext cx="10502743" cy="4984512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4FC0ABC6-14A8-4A6A-BE94-6F99514F743E}"/>
              </a:ext>
            </a:extLst>
          </p:cNvPr>
          <p:cNvSpPr txBox="1"/>
          <p:nvPr/>
        </p:nvSpPr>
        <p:spPr>
          <a:xfrm>
            <a:off x="1568624" y="5304268"/>
            <a:ext cx="792088" cy="369332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dirty="0"/>
              <a:t>ST5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E1AD6E2-C001-4ECD-AD16-08820CC33593}"/>
              </a:ext>
            </a:extLst>
          </p:cNvPr>
          <p:cNvSpPr txBox="1"/>
          <p:nvPr/>
        </p:nvSpPr>
        <p:spPr>
          <a:xfrm>
            <a:off x="1568624" y="3823732"/>
            <a:ext cx="792088" cy="369332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dirty="0"/>
              <a:t>ST1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6C6DE72C-A73F-4820-96C7-6A551CE1C3D6}"/>
              </a:ext>
            </a:extLst>
          </p:cNvPr>
          <p:cNvSpPr txBox="1"/>
          <p:nvPr/>
        </p:nvSpPr>
        <p:spPr>
          <a:xfrm>
            <a:off x="1568624" y="2200814"/>
            <a:ext cx="792088" cy="369332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dirty="0"/>
              <a:t>ST1</a:t>
            </a:r>
          </a:p>
        </p:txBody>
      </p:sp>
    </p:spTree>
    <p:extLst>
      <p:ext uri="{BB962C8B-B14F-4D97-AF65-F5344CB8AC3E}">
        <p14:creationId xmlns:p14="http://schemas.microsoft.com/office/powerpoint/2010/main" val="1875852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480" y="308359"/>
            <a:ext cx="9165600" cy="583200"/>
          </a:xfrm>
        </p:spPr>
        <p:txBody>
          <a:bodyPr/>
          <a:lstStyle/>
          <a:p>
            <a:r>
              <a:rPr lang="da-DK" dirty="0"/>
              <a:t>Mixed Blastocystis ST in pigs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900578"/>
            <a:ext cx="8481432" cy="59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36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8192E6-59A3-4086-B76D-BB2DEEFF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Advantages of </a:t>
            </a:r>
            <a:r>
              <a:rPr lang="da-DK" dirty="0" err="1"/>
              <a:t>metabardocing</a:t>
            </a:r>
            <a:r>
              <a:rPr lang="da-DK" dirty="0"/>
              <a:t> (</a:t>
            </a:r>
            <a:r>
              <a:rPr lang="da-DK" dirty="0" err="1"/>
              <a:t>leverage</a:t>
            </a:r>
            <a:r>
              <a:rPr lang="da-DK" dirty="0"/>
              <a:t>)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CC2D416-39AD-4478-8622-8A39347F80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1" y="1772816"/>
            <a:ext cx="7596346" cy="4856590"/>
          </a:xfrm>
          <a:prstGeom prst="rect">
            <a:avLst/>
          </a:prstGeom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C831766-B9F5-4364-AAEB-8EEC934CE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/>
              <a:t>Your data can be used for diversity analyses if you want to identify the differences in the gut microbiomes between </a:t>
            </a:r>
            <a:r>
              <a:rPr lang="en-CA" i="1" dirty="0"/>
              <a:t>Blastocystis</a:t>
            </a:r>
            <a:r>
              <a:rPr lang="en-CA" dirty="0"/>
              <a:t> carriers and non carriers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7684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C2B675E-8196-4D10-A1DF-C6A3FA4A47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600" y="260648"/>
            <a:ext cx="3930419" cy="4420800"/>
          </a:xfrm>
        </p:spPr>
        <p:txBody>
          <a:bodyPr>
            <a:normAutofit/>
          </a:bodyPr>
          <a:lstStyle/>
          <a:p>
            <a:r>
              <a:rPr lang="en-US" sz="1800" dirty="0"/>
              <a:t>Stensvold et al., 2022 (Microorganisms)</a:t>
            </a:r>
          </a:p>
          <a:p>
            <a:r>
              <a:rPr lang="en-US" sz="1800" b="1" dirty="0"/>
              <a:t>Stool Microbiota Diversity Analysis of </a:t>
            </a:r>
            <a:r>
              <a:rPr lang="en-US" sz="1800" b="1" i="1" dirty="0"/>
              <a:t>Blastocystis</a:t>
            </a:r>
            <a:r>
              <a:rPr lang="en-US" sz="1800" b="1" dirty="0"/>
              <a:t>-Positive and </a:t>
            </a:r>
            <a:r>
              <a:rPr lang="en-US" sz="1800" b="1" i="1" dirty="0"/>
              <a:t>Blastocystis</a:t>
            </a:r>
            <a:r>
              <a:rPr lang="en-US" sz="1800" b="1" dirty="0"/>
              <a:t>-Negative Individuals </a:t>
            </a:r>
          </a:p>
          <a:p>
            <a:endParaRPr lang="nl-NL" sz="1800" dirty="0"/>
          </a:p>
          <a:p>
            <a:r>
              <a:rPr lang="en-US" sz="1800" dirty="0"/>
              <a:t>Differences in Shannon’s diversity index (left) and observed richness (right) between </a:t>
            </a:r>
            <a:r>
              <a:rPr lang="en-US" sz="1800" i="1" dirty="0"/>
              <a:t>Blastocystis</a:t>
            </a:r>
            <a:r>
              <a:rPr lang="en-US" sz="1800" dirty="0"/>
              <a:t>-positive and </a:t>
            </a:r>
            <a:r>
              <a:rPr lang="en-US" sz="1800" i="1" dirty="0"/>
              <a:t>Blastocystis</a:t>
            </a:r>
            <a:r>
              <a:rPr lang="en-US" sz="1800" dirty="0"/>
              <a:t>-negative fecal DNA samples. Both measures differed significantly between the two types of samples (p &lt; 0.0001). </a:t>
            </a:r>
          </a:p>
          <a:p>
            <a:endParaRPr lang="da-DK" sz="18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7128EE2-3A58-48EC-A213-7194416CE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6" t="12524" r="33281" b="4189"/>
          <a:stretch/>
        </p:blipFill>
        <p:spPr>
          <a:xfrm>
            <a:off x="360000" y="16605"/>
            <a:ext cx="5400600" cy="68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72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LEFSE ANALYSIS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2"/>
          <a:srcRect t="1041"/>
          <a:stretch/>
        </p:blipFill>
        <p:spPr>
          <a:xfrm>
            <a:off x="360000" y="476672"/>
            <a:ext cx="9108290" cy="6120680"/>
          </a:xfrm>
          <a:prstGeom prst="rect">
            <a:avLst/>
          </a:prstGeom>
        </p:spPr>
      </p:pic>
      <p:sp>
        <p:nvSpPr>
          <p:cNvPr id="5" name="Tekstboks 32"/>
          <p:cNvSpPr txBox="1"/>
          <p:nvPr/>
        </p:nvSpPr>
        <p:spPr>
          <a:xfrm>
            <a:off x="1208584" y="1916832"/>
            <a:ext cx="7632848" cy="193899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/>
              <a:buChar char="Ø"/>
            </a:pPr>
            <a:r>
              <a:rPr lang="da-DK" sz="4000" dirty="0">
                <a:solidFill>
                  <a:srgbClr val="FF0000"/>
                </a:solidFill>
              </a:rPr>
              <a:t>Is </a:t>
            </a:r>
            <a:r>
              <a:rPr lang="da-DK" sz="4000" i="1" dirty="0">
                <a:solidFill>
                  <a:srgbClr val="FF0000"/>
                </a:solidFill>
              </a:rPr>
              <a:t>Blastocystis</a:t>
            </a:r>
            <a:r>
              <a:rPr lang="da-DK" sz="4000" dirty="0">
                <a:solidFill>
                  <a:srgbClr val="FF0000"/>
                </a:solidFill>
              </a:rPr>
              <a:t> </a:t>
            </a:r>
            <a:r>
              <a:rPr lang="da-DK" sz="4000" dirty="0" err="1">
                <a:solidFill>
                  <a:srgbClr val="FF0000"/>
                </a:solidFill>
              </a:rPr>
              <a:t>really</a:t>
            </a:r>
            <a:r>
              <a:rPr lang="da-DK" sz="4000" dirty="0">
                <a:solidFill>
                  <a:srgbClr val="FF0000"/>
                </a:solidFill>
              </a:rPr>
              <a:t> a marker of a </a:t>
            </a:r>
            <a:r>
              <a:rPr lang="da-DK" sz="4000" dirty="0" err="1">
                <a:solidFill>
                  <a:srgbClr val="FF0000"/>
                </a:solidFill>
              </a:rPr>
              <a:t>healthy</a:t>
            </a:r>
            <a:r>
              <a:rPr lang="da-DK" sz="4000" dirty="0">
                <a:solidFill>
                  <a:srgbClr val="FF0000"/>
                </a:solidFill>
              </a:rPr>
              <a:t> gut? Is it </a:t>
            </a:r>
            <a:r>
              <a:rPr lang="da-DK" sz="4000" dirty="0" err="1">
                <a:solidFill>
                  <a:srgbClr val="FF0000"/>
                </a:solidFill>
              </a:rPr>
              <a:t>even</a:t>
            </a:r>
            <a:r>
              <a:rPr lang="da-DK" sz="4000" dirty="0">
                <a:solidFill>
                  <a:srgbClr val="FF0000"/>
                </a:solidFill>
              </a:rPr>
              <a:t> a ”</a:t>
            </a:r>
            <a:r>
              <a:rPr lang="da-DK" sz="4000" dirty="0" err="1">
                <a:solidFill>
                  <a:srgbClr val="FF0000"/>
                </a:solidFill>
              </a:rPr>
              <a:t>probiotic</a:t>
            </a:r>
            <a:r>
              <a:rPr lang="da-DK" sz="4000" dirty="0">
                <a:solidFill>
                  <a:srgbClr val="FF0000"/>
                </a:solidFill>
              </a:rPr>
              <a:t>”?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89518E9-672C-471E-896C-2F7071CD9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endParaRPr lang="da-DK" dirty="0"/>
          </a:p>
          <a:p>
            <a:r>
              <a:rPr lang="da-DK" sz="2000" dirty="0"/>
              <a:t>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Some</a:t>
            </a:r>
            <a:r>
              <a:rPr lang="da-DK" sz="2000" dirty="0"/>
              <a:t> samples have 200,000 </a:t>
            </a:r>
            <a:r>
              <a:rPr lang="da-DK" sz="2000" i="1" dirty="0"/>
              <a:t>Blastocystis</a:t>
            </a:r>
            <a:r>
              <a:rPr lang="da-DK" sz="2000" dirty="0"/>
              <a:t> </a:t>
            </a:r>
            <a:r>
              <a:rPr lang="da-DK" sz="2000" dirty="0" err="1"/>
              <a:t>reads</a:t>
            </a:r>
            <a:r>
              <a:rPr lang="da-DK" sz="2000" dirty="0"/>
              <a:t>, </a:t>
            </a:r>
            <a:r>
              <a:rPr lang="da-DK" sz="2000" dirty="0" err="1"/>
              <a:t>some</a:t>
            </a:r>
            <a:r>
              <a:rPr lang="da-DK" sz="2000" dirty="0"/>
              <a:t> 20,000, </a:t>
            </a:r>
            <a:r>
              <a:rPr lang="da-DK" sz="2000" dirty="0" err="1"/>
              <a:t>some</a:t>
            </a:r>
            <a:r>
              <a:rPr lang="da-DK" sz="2000" dirty="0"/>
              <a:t> 2,000, </a:t>
            </a:r>
            <a:r>
              <a:rPr lang="da-DK" sz="2000" dirty="0" err="1"/>
              <a:t>some</a:t>
            </a:r>
            <a:r>
              <a:rPr lang="da-DK" sz="2000" dirty="0"/>
              <a:t> 20, and </a:t>
            </a:r>
            <a:r>
              <a:rPr lang="da-DK" sz="2000" dirty="0" err="1"/>
              <a:t>some</a:t>
            </a:r>
            <a:r>
              <a:rPr lang="da-DK" sz="2000" dirty="0"/>
              <a:t> 2.</a:t>
            </a:r>
          </a:p>
          <a:p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Where</a:t>
            </a:r>
            <a:r>
              <a:rPr lang="da-DK" sz="2000" dirty="0"/>
              <a:t> to put the cut-</a:t>
            </a:r>
            <a:r>
              <a:rPr lang="da-DK" sz="2000" dirty="0" err="1"/>
              <a:t>off</a:t>
            </a:r>
            <a:r>
              <a:rPr lang="da-DK" sz="2000" dirty="0"/>
              <a:t>? </a:t>
            </a:r>
            <a:r>
              <a:rPr lang="da-DK" sz="2000" dirty="0" err="1"/>
              <a:t>Which</a:t>
            </a:r>
            <a:r>
              <a:rPr lang="da-DK" sz="2000" dirty="0"/>
              <a:t> </a:t>
            </a:r>
            <a:r>
              <a:rPr lang="da-DK" sz="2000" dirty="0" err="1"/>
              <a:t>ones</a:t>
            </a:r>
            <a:r>
              <a:rPr lang="da-DK" sz="2000" dirty="0"/>
              <a:t> </a:t>
            </a:r>
            <a:r>
              <a:rPr lang="da-DK" sz="2000" dirty="0" err="1"/>
              <a:t>are</a:t>
            </a:r>
            <a:r>
              <a:rPr lang="da-DK" sz="2000" dirty="0"/>
              <a:t> positive and </a:t>
            </a:r>
            <a:r>
              <a:rPr lang="da-DK" sz="2000" dirty="0" err="1"/>
              <a:t>which</a:t>
            </a:r>
            <a:r>
              <a:rPr lang="da-DK" sz="2000" dirty="0"/>
              <a:t> </a:t>
            </a:r>
            <a:r>
              <a:rPr lang="da-DK" sz="2000" dirty="0" err="1"/>
              <a:t>are</a:t>
            </a:r>
            <a:r>
              <a:rPr lang="da-DK" sz="2000" dirty="0"/>
              <a:t> negative? Can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use</a:t>
            </a:r>
            <a:r>
              <a:rPr lang="da-DK" sz="2000" dirty="0"/>
              <a:t> </a:t>
            </a:r>
            <a:r>
              <a:rPr lang="da-DK" sz="2000" dirty="0" err="1"/>
              <a:t>absolute</a:t>
            </a:r>
            <a:r>
              <a:rPr lang="da-DK" sz="2000" dirty="0"/>
              <a:t> </a:t>
            </a:r>
            <a:r>
              <a:rPr lang="da-DK" sz="2000" dirty="0" err="1"/>
              <a:t>numbers</a:t>
            </a:r>
            <a:r>
              <a:rPr lang="da-DK" sz="2000" dirty="0"/>
              <a:t> or </a:t>
            </a:r>
            <a:r>
              <a:rPr lang="da-DK" sz="2000" dirty="0" err="1"/>
              <a:t>should</a:t>
            </a:r>
            <a:r>
              <a:rPr lang="da-DK" sz="2000" dirty="0"/>
              <a:t> </a:t>
            </a:r>
            <a:r>
              <a:rPr lang="da-DK" sz="2000" dirty="0" err="1"/>
              <a:t>we</a:t>
            </a:r>
            <a:r>
              <a:rPr lang="da-DK" sz="2000" dirty="0"/>
              <a:t> look at proportions (i.e., proportion of </a:t>
            </a:r>
            <a:r>
              <a:rPr lang="da-DK" sz="2000" i="1" dirty="0"/>
              <a:t>Blastocystis</a:t>
            </a:r>
            <a:r>
              <a:rPr lang="da-DK" sz="2000" dirty="0"/>
              <a:t>-</a:t>
            </a:r>
            <a:r>
              <a:rPr lang="da-DK" sz="2000" dirty="0" err="1"/>
              <a:t>specific</a:t>
            </a:r>
            <a:r>
              <a:rPr lang="da-DK" sz="2000" dirty="0"/>
              <a:t> </a:t>
            </a:r>
            <a:r>
              <a:rPr lang="da-DK" sz="2000" dirty="0" err="1"/>
              <a:t>reads</a:t>
            </a:r>
            <a:r>
              <a:rPr lang="da-DK" sz="2000" dirty="0"/>
              <a:t> </a:t>
            </a:r>
            <a:r>
              <a:rPr lang="da-DK" sz="2000" dirty="0" err="1"/>
              <a:t>compared</a:t>
            </a:r>
            <a:r>
              <a:rPr lang="da-DK" sz="2000" dirty="0"/>
              <a:t> with total </a:t>
            </a:r>
            <a:r>
              <a:rPr lang="da-DK" sz="2000" dirty="0" err="1"/>
              <a:t>number</a:t>
            </a:r>
            <a:r>
              <a:rPr lang="da-DK" sz="2000" dirty="0"/>
              <a:t> of </a:t>
            </a:r>
            <a:r>
              <a:rPr lang="da-DK" sz="2000" dirty="0" err="1"/>
              <a:t>sequence</a:t>
            </a:r>
            <a:r>
              <a:rPr lang="da-DK" sz="2000" dirty="0"/>
              <a:t> </a:t>
            </a:r>
            <a:r>
              <a:rPr lang="da-DK" sz="2000" dirty="0" err="1"/>
              <a:t>reads</a:t>
            </a:r>
            <a:r>
              <a:rPr lang="da-DK" sz="2000" dirty="0"/>
              <a:t> for </a:t>
            </a:r>
            <a:r>
              <a:rPr lang="da-DK" sz="2000" dirty="0" err="1"/>
              <a:t>each</a:t>
            </a:r>
            <a:r>
              <a:rPr lang="da-DK" sz="2000" dirty="0"/>
              <a:t> </a:t>
            </a:r>
            <a:r>
              <a:rPr lang="da-DK" sz="2000" dirty="0" err="1"/>
              <a:t>individual</a:t>
            </a:r>
            <a:r>
              <a:rPr lang="da-DK" sz="2000" dirty="0"/>
              <a:t> sample?) </a:t>
            </a:r>
            <a:r>
              <a:rPr lang="da-DK" sz="2000" dirty="0">
                <a:sym typeface="Wingdings" panose="05000000000000000000" pitchFamily="2" charset="2"/>
              </a:rPr>
              <a:t> </a:t>
            </a:r>
            <a:r>
              <a:rPr lang="da-DK" sz="2000" dirty="0" err="1">
                <a:sym typeface="Wingdings" panose="05000000000000000000" pitchFamily="2" charset="2"/>
              </a:rPr>
              <a:t>rarefaction</a:t>
            </a:r>
            <a:r>
              <a:rPr lang="da-DK" sz="2000" dirty="0">
                <a:sym typeface="Wingdings" panose="05000000000000000000" pitchFamily="2" charset="2"/>
              </a:rPr>
              <a:t> (a </a:t>
            </a:r>
            <a:r>
              <a:rPr lang="da-DK" sz="2000" dirty="0" err="1">
                <a:sym typeface="Wingdings" panose="05000000000000000000" pitchFamily="2" charset="2"/>
              </a:rPr>
              <a:t>way</a:t>
            </a:r>
            <a:r>
              <a:rPr lang="da-DK" sz="2000" dirty="0">
                <a:sym typeface="Wingdings" panose="05000000000000000000" pitchFamily="2" charset="2"/>
              </a:rPr>
              <a:t> of </a:t>
            </a:r>
            <a:r>
              <a:rPr lang="da-DK" sz="2000" dirty="0" err="1">
                <a:sym typeface="Wingdings" panose="05000000000000000000" pitchFamily="2" charset="2"/>
              </a:rPr>
              <a:t>normalizing</a:t>
            </a:r>
            <a:r>
              <a:rPr lang="da-DK" sz="2000" dirty="0">
                <a:sym typeface="Wingdings" panose="05000000000000000000" pitchFamily="2" charset="2"/>
              </a:rPr>
              <a:t> data and </a:t>
            </a:r>
            <a:r>
              <a:rPr lang="da-DK" sz="2000" dirty="0" err="1">
                <a:sym typeface="Wingdings" panose="05000000000000000000" pitchFamily="2" charset="2"/>
              </a:rPr>
              <a:t>controlling</a:t>
            </a:r>
            <a:r>
              <a:rPr lang="da-DK" sz="2000" dirty="0">
                <a:sym typeface="Wingdings" panose="05000000000000000000" pitchFamily="2" charset="2"/>
              </a:rPr>
              <a:t> for </a:t>
            </a:r>
            <a:r>
              <a:rPr lang="da-DK" sz="2000" dirty="0" err="1">
                <a:sym typeface="Wingdings" panose="05000000000000000000" pitchFamily="2" charset="2"/>
              </a:rPr>
              <a:t>uneven</a:t>
            </a:r>
            <a:r>
              <a:rPr lang="da-DK" sz="2000" dirty="0">
                <a:sym typeface="Wingdings" panose="05000000000000000000" pitchFamily="2" charset="2"/>
              </a:rPr>
              <a:t> </a:t>
            </a:r>
            <a:r>
              <a:rPr lang="da-DK" sz="2000" dirty="0" err="1">
                <a:sym typeface="Wingdings" panose="05000000000000000000" pitchFamily="2" charset="2"/>
              </a:rPr>
              <a:t>sequencing</a:t>
            </a:r>
            <a:r>
              <a:rPr lang="da-DK" sz="2000" dirty="0">
                <a:sym typeface="Wingdings" panose="05000000000000000000" pitchFamily="2" charset="2"/>
              </a:rPr>
              <a:t>)</a:t>
            </a:r>
            <a:endParaRPr lang="da-DK" sz="2000" dirty="0"/>
          </a:p>
          <a:p>
            <a:endParaRPr lang="da-DK" dirty="0"/>
          </a:p>
          <a:p>
            <a:r>
              <a:rPr lang="da-DK" dirty="0"/>
              <a:t>I.e.,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a sample with 500,000 </a:t>
            </a:r>
            <a:r>
              <a:rPr lang="da-DK" dirty="0" err="1"/>
              <a:t>reads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decide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at </a:t>
            </a:r>
            <a:r>
              <a:rPr lang="da-DK" dirty="0" err="1"/>
              <a:t>least</a:t>
            </a:r>
            <a:r>
              <a:rPr lang="da-DK" dirty="0"/>
              <a:t> 0.1% of the </a:t>
            </a:r>
            <a:r>
              <a:rPr lang="da-DK" dirty="0" err="1"/>
              <a:t>reads</a:t>
            </a:r>
            <a:r>
              <a:rPr lang="da-DK" dirty="0"/>
              <a:t> (500)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i="1" dirty="0"/>
              <a:t>Blastocystis</a:t>
            </a:r>
            <a:r>
              <a:rPr lang="da-DK" dirty="0"/>
              <a:t>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deem</a:t>
            </a:r>
            <a:r>
              <a:rPr lang="da-DK" dirty="0"/>
              <a:t> the sample positive. But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qualify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by </a:t>
            </a:r>
            <a:r>
              <a:rPr lang="da-DK" dirty="0" err="1"/>
              <a:t>comparing</a:t>
            </a:r>
            <a:r>
              <a:rPr lang="da-DK" dirty="0"/>
              <a:t> with </a:t>
            </a:r>
            <a:r>
              <a:rPr lang="da-DK" dirty="0" err="1"/>
              <a:t>Ct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from real-time PCR and </a:t>
            </a:r>
            <a:r>
              <a:rPr lang="da-DK" dirty="0" err="1"/>
              <a:t>culture</a:t>
            </a:r>
            <a:r>
              <a:rPr lang="da-DK" dirty="0"/>
              <a:t> </a:t>
            </a:r>
            <a:r>
              <a:rPr lang="da-DK" dirty="0" err="1"/>
              <a:t>results</a:t>
            </a:r>
            <a:r>
              <a:rPr lang="da-DK" dirty="0"/>
              <a:t> as </a:t>
            </a:r>
            <a:r>
              <a:rPr lang="da-DK" dirty="0" err="1"/>
              <a:t>well</a:t>
            </a:r>
            <a:r>
              <a:rPr lang="da-DK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F466C7-A5DC-40C3-8A8B-7694FD98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da-DK" dirty="0" err="1"/>
              <a:t>Defining</a:t>
            </a:r>
            <a:r>
              <a:rPr lang="da-DK" dirty="0"/>
              <a:t> positive/negative samples </a:t>
            </a:r>
            <a:r>
              <a:rPr lang="da-DK" dirty="0" err="1"/>
              <a:t>using</a:t>
            </a:r>
            <a:r>
              <a:rPr lang="da-DK" dirty="0"/>
              <a:t> NGS </a:t>
            </a:r>
            <a:r>
              <a:rPr lang="da-DK" dirty="0" err="1"/>
              <a:t>methods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6429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 ~97% </a:t>
            </a:r>
            <a:r>
              <a:rPr lang="da-DK" dirty="0" err="1"/>
              <a:t>similarity</a:t>
            </a:r>
            <a:r>
              <a:rPr lang="da-DK" dirty="0"/>
              <a:t> to reference </a:t>
            </a:r>
            <a:r>
              <a:rPr lang="da-DK" dirty="0" err="1"/>
              <a:t>sequence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Lack</a:t>
            </a:r>
            <a:r>
              <a:rPr lang="da-DK" dirty="0"/>
              <a:t> of relevant reference </a:t>
            </a:r>
            <a:r>
              <a:rPr lang="da-DK" dirty="0" err="1"/>
              <a:t>material</a:t>
            </a:r>
            <a:r>
              <a:rPr lang="da-DK" dirty="0"/>
              <a:t> (NCBI BLAST </a:t>
            </a:r>
            <a:r>
              <a:rPr lang="da-DK" dirty="0" err="1"/>
              <a:t>query</a:t>
            </a:r>
            <a:r>
              <a:rPr lang="da-DK" dirty="0"/>
              <a:t> 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, </a:t>
            </a:r>
            <a:r>
              <a:rPr lang="da-DK" dirty="0" err="1"/>
              <a:t>e.g</a:t>
            </a:r>
            <a:r>
              <a:rPr lang="da-DK" dirty="0"/>
              <a:t>., 95% </a:t>
            </a:r>
            <a:r>
              <a:rPr lang="da-DK" dirty="0" err="1"/>
              <a:t>similarity</a:t>
            </a:r>
            <a:r>
              <a:rPr lang="da-DK" dirty="0"/>
              <a:t> to ST9 </a:t>
            </a:r>
            <a:r>
              <a:rPr lang="da-DK" dirty="0" err="1"/>
              <a:t>despite</a:t>
            </a:r>
            <a:r>
              <a:rPr lang="da-DK" dirty="0"/>
              <a:t>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coverage</a:t>
            </a:r>
            <a:r>
              <a:rPr lang="da-DK" dirty="0"/>
              <a:t>, and </a:t>
            </a:r>
            <a:r>
              <a:rPr lang="da-DK" dirty="0" err="1"/>
              <a:t>then</a:t>
            </a:r>
            <a:r>
              <a:rPr lang="da-DK" dirty="0"/>
              <a:t> the </a:t>
            </a:r>
            <a:r>
              <a:rPr lang="da-DK" dirty="0" err="1"/>
              <a:t>sequences</a:t>
            </a:r>
            <a:r>
              <a:rPr lang="da-DK" dirty="0"/>
              <a:t> is </a:t>
            </a:r>
            <a:r>
              <a:rPr lang="da-DK" dirty="0" err="1"/>
              <a:t>annotated</a:t>
            </a:r>
            <a:r>
              <a:rPr lang="da-DK" dirty="0"/>
              <a:t> </a:t>
            </a:r>
            <a:r>
              <a:rPr lang="da-DK" dirty="0" err="1"/>
              <a:t>erroneously</a:t>
            </a:r>
            <a:r>
              <a:rPr lang="da-DK" dirty="0"/>
              <a:t> as ST9) </a:t>
            </a:r>
            <a:r>
              <a:rPr lang="da-DK" dirty="0">
                <a:sym typeface="Wingdings" panose="05000000000000000000" pitchFamily="2" charset="2"/>
              </a:rPr>
              <a:t> new subtype?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Bad </a:t>
            </a:r>
            <a:r>
              <a:rPr lang="da-DK" dirty="0" err="1">
                <a:sym typeface="Wingdings" panose="05000000000000000000" pitchFamily="2" charset="2"/>
              </a:rPr>
              <a:t>sequence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quality</a:t>
            </a:r>
            <a:r>
              <a:rPr lang="da-DK" dirty="0">
                <a:sym typeface="Wingdings" panose="05000000000000000000" pitchFamily="2" charset="2"/>
              </a:rPr>
              <a:t> (</a:t>
            </a:r>
            <a:r>
              <a:rPr lang="da-DK" dirty="0" err="1">
                <a:sym typeface="Wingdings" panose="05000000000000000000" pitchFamily="2" charset="2"/>
              </a:rPr>
              <a:t>lots</a:t>
            </a:r>
            <a:r>
              <a:rPr lang="da-DK" dirty="0">
                <a:sym typeface="Wingdings" panose="05000000000000000000" pitchFamily="2" charset="2"/>
              </a:rPr>
              <a:t> of </a:t>
            </a:r>
            <a:r>
              <a:rPr lang="da-DK" dirty="0" err="1">
                <a:sym typeface="Wingdings" panose="05000000000000000000" pitchFamily="2" charset="2"/>
              </a:rPr>
              <a:t>background</a:t>
            </a:r>
            <a:r>
              <a:rPr lang="da-DK" dirty="0">
                <a:sym typeface="Wingdings" panose="05000000000000000000" pitchFamily="2" charset="2"/>
              </a:rPr>
              <a:t> for </a:t>
            </a:r>
            <a:r>
              <a:rPr lang="da-DK" dirty="0" err="1">
                <a:sym typeface="Wingdings" panose="05000000000000000000" pitchFamily="2" charset="2"/>
              </a:rPr>
              <a:t>example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that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plays</a:t>
            </a:r>
            <a:r>
              <a:rPr lang="da-DK" dirty="0">
                <a:sym typeface="Wingdings" panose="05000000000000000000" pitchFamily="2" charset="2"/>
              </a:rPr>
              <a:t> up with the </a:t>
            </a:r>
            <a:r>
              <a:rPr lang="da-DK" dirty="0" err="1">
                <a:sym typeface="Wingdings" panose="05000000000000000000" pitchFamily="2" charset="2"/>
              </a:rPr>
              <a:t>sequence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read</a:t>
            </a:r>
            <a:r>
              <a:rPr lang="da-DK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technical</a:t>
            </a:r>
            <a:r>
              <a:rPr lang="da-DK" dirty="0"/>
              <a:t> issues –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chimeras</a:t>
            </a:r>
            <a:r>
              <a:rPr lang="da-DK" dirty="0"/>
              <a:t> for </a:t>
            </a:r>
            <a:r>
              <a:rPr lang="da-DK" dirty="0" err="1"/>
              <a:t>example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Second-generation mis-</a:t>
            </a:r>
            <a:r>
              <a:rPr lang="da-DK" dirty="0" err="1"/>
              <a:t>identification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da-DK" dirty="0"/>
              <a:t>Misannotation of DNA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dirty="0" err="1"/>
              <a:t>mechanisms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789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52816CE-E862-4006-AFCA-171E82343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Going</a:t>
            </a:r>
            <a:r>
              <a:rPr lang="da-DK" dirty="0"/>
              <a:t> over subtypes </a:t>
            </a:r>
            <a:r>
              <a:rPr lang="da-DK" dirty="0" err="1"/>
              <a:t>found</a:t>
            </a:r>
            <a:r>
              <a:rPr lang="da-DK" dirty="0"/>
              <a:t> in </a:t>
            </a:r>
            <a:r>
              <a:rPr lang="da-DK" dirty="0" err="1"/>
              <a:t>birds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noticed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ST9 had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reported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in </a:t>
            </a:r>
            <a:r>
              <a:rPr lang="da-DK" dirty="0" err="1"/>
              <a:t>peafowl</a:t>
            </a:r>
            <a:r>
              <a:rPr lang="da-DK" dirty="0"/>
              <a:t> in South East Asia. It </a:t>
            </a:r>
            <a:r>
              <a:rPr lang="da-DK" dirty="0" err="1"/>
              <a:t>said</a:t>
            </a:r>
            <a:r>
              <a:rPr lang="da-DK" dirty="0"/>
              <a:t> in the </a:t>
            </a:r>
            <a:r>
              <a:rPr lang="da-DK" dirty="0" err="1"/>
              <a:t>article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”</a:t>
            </a:r>
            <a:r>
              <a:rPr lang="en-US" dirty="0"/>
              <a:t>ST9 was the predominant subtype, accounting for 82% (41/50).”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it was not ST9 that the authors had found… 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204AE3-892B-4C8F-8EBC-F942276F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of a problem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stumbled</a:t>
            </a:r>
            <a:r>
              <a:rPr lang="da-DK" dirty="0"/>
              <a:t> upon </a:t>
            </a:r>
            <a:r>
              <a:rPr lang="da-DK" dirty="0" err="1"/>
              <a:t>recently</a:t>
            </a:r>
            <a:r>
              <a:rPr lang="da-DK" dirty="0"/>
              <a:t> 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D18A0F6-7518-4E7F-A35E-09E1C6AE4131}"/>
              </a:ext>
            </a:extLst>
          </p:cNvPr>
          <p:cNvSpPr txBox="1"/>
          <p:nvPr/>
        </p:nvSpPr>
        <p:spPr>
          <a:xfrm>
            <a:off x="1136576" y="4794589"/>
            <a:ext cx="4748169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a-DK" dirty="0"/>
              <a:t>Liu X, Zhang S, Dong H, Wang R, Zhang L, Ge Y. PREVALENCE AND MOLECULAR CHARACTERISTICS OF BLASTOCYSTIS SP. FROM PEAFOWL (PAVO CRISTATUS) IN CHINA. </a:t>
            </a:r>
          </a:p>
          <a:p>
            <a:r>
              <a:rPr lang="da-DK" dirty="0"/>
              <a:t>J Parasitol. 2021 </a:t>
            </a:r>
            <a:r>
              <a:rPr lang="da-DK" dirty="0" err="1"/>
              <a:t>Sep</a:t>
            </a:r>
            <a:r>
              <a:rPr lang="da-DK" dirty="0"/>
              <a:t> 1;107(5):790-793. </a:t>
            </a:r>
          </a:p>
        </p:txBody>
      </p:sp>
    </p:spTree>
    <p:extLst>
      <p:ext uri="{BB962C8B-B14F-4D97-AF65-F5344CB8AC3E}">
        <p14:creationId xmlns:p14="http://schemas.microsoft.com/office/powerpoint/2010/main" val="143126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F1E7F5D9-B514-4559-9CD8-80E1B2934781}"/>
              </a:ext>
            </a:extLst>
          </p:cNvPr>
          <p:cNvSpPr/>
          <p:nvPr/>
        </p:nvSpPr>
        <p:spPr>
          <a:xfrm>
            <a:off x="3667038" y="3158062"/>
            <a:ext cx="1440731" cy="6391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82C758AB-DE46-4AB6-BD9C-2EFA9682C5F6}"/>
              </a:ext>
            </a:extLst>
          </p:cNvPr>
          <p:cNvSpPr/>
          <p:nvPr/>
        </p:nvSpPr>
        <p:spPr>
          <a:xfrm>
            <a:off x="3667038" y="672328"/>
            <a:ext cx="1440731" cy="24857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035B9C05-8EF1-4CBF-B4B1-A322D8FC7D63}"/>
              </a:ext>
            </a:extLst>
          </p:cNvPr>
          <p:cNvSpPr/>
          <p:nvPr/>
        </p:nvSpPr>
        <p:spPr>
          <a:xfrm>
            <a:off x="3667037" y="3788901"/>
            <a:ext cx="1440731" cy="14003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20" name="Rektangel: afrundede hjørner 19">
            <a:extLst>
              <a:ext uri="{FF2B5EF4-FFF2-40B4-BE49-F238E27FC236}">
                <a16:creationId xmlns:a16="http://schemas.microsoft.com/office/drawing/2014/main" id="{A0DBB408-16EB-4AE4-AA4B-A35DD007BEB2}"/>
              </a:ext>
            </a:extLst>
          </p:cNvPr>
          <p:cNvSpPr/>
          <p:nvPr/>
        </p:nvSpPr>
        <p:spPr>
          <a:xfrm>
            <a:off x="3736335" y="5291487"/>
            <a:ext cx="1440731" cy="6543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9BDAC00-A7F2-4F92-8FF1-E089CEFF2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36"/>
          <a:stretch/>
        </p:blipFill>
        <p:spPr>
          <a:xfrm>
            <a:off x="2501493" y="685960"/>
            <a:ext cx="2675572" cy="5486080"/>
          </a:xfrm>
          <a:prstGeom prst="rect">
            <a:avLst/>
          </a:prstGeom>
        </p:spPr>
      </p:pic>
      <p:sp>
        <p:nvSpPr>
          <p:cNvPr id="5" name="Højre klammeparentes 4">
            <a:extLst>
              <a:ext uri="{FF2B5EF4-FFF2-40B4-BE49-F238E27FC236}">
                <a16:creationId xmlns:a16="http://schemas.microsoft.com/office/drawing/2014/main" id="{BAC05AD4-2C84-4837-B59C-7D3C9C1A12A6}"/>
              </a:ext>
            </a:extLst>
          </p:cNvPr>
          <p:cNvSpPr/>
          <p:nvPr/>
        </p:nvSpPr>
        <p:spPr>
          <a:xfrm>
            <a:off x="5309707" y="5291488"/>
            <a:ext cx="115873" cy="6543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359F2E0-A3A5-40EF-851C-F0023417691D}"/>
              </a:ext>
            </a:extLst>
          </p:cNvPr>
          <p:cNvSpPr txBox="1"/>
          <p:nvPr/>
        </p:nvSpPr>
        <p:spPr>
          <a:xfrm>
            <a:off x="5595981" y="5564130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ST7</a:t>
            </a:r>
          </a:p>
        </p:txBody>
      </p:sp>
      <p:sp>
        <p:nvSpPr>
          <p:cNvPr id="7" name="Højre klammeparentes 6">
            <a:extLst>
              <a:ext uri="{FF2B5EF4-FFF2-40B4-BE49-F238E27FC236}">
                <a16:creationId xmlns:a16="http://schemas.microsoft.com/office/drawing/2014/main" id="{521E7DC9-C524-4C46-8FA0-9ED7EF1290E2}"/>
              </a:ext>
            </a:extLst>
          </p:cNvPr>
          <p:cNvSpPr/>
          <p:nvPr/>
        </p:nvSpPr>
        <p:spPr>
          <a:xfrm>
            <a:off x="5293938" y="672328"/>
            <a:ext cx="115873" cy="24857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96453A8-39AF-41FD-8BCB-03B1E5637B3A}"/>
              </a:ext>
            </a:extLst>
          </p:cNvPr>
          <p:cNvSpPr txBox="1"/>
          <p:nvPr/>
        </p:nvSpPr>
        <p:spPr>
          <a:xfrm>
            <a:off x="5595981" y="2085509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ST6</a:t>
            </a:r>
          </a:p>
        </p:txBody>
      </p:sp>
      <p:sp>
        <p:nvSpPr>
          <p:cNvPr id="9" name="Højre klammeparentes 8">
            <a:extLst>
              <a:ext uri="{FF2B5EF4-FFF2-40B4-BE49-F238E27FC236}">
                <a16:creationId xmlns:a16="http://schemas.microsoft.com/office/drawing/2014/main" id="{7A64A189-8D41-4466-B6A0-3DD7F8B173FE}"/>
              </a:ext>
            </a:extLst>
          </p:cNvPr>
          <p:cNvSpPr/>
          <p:nvPr/>
        </p:nvSpPr>
        <p:spPr>
          <a:xfrm>
            <a:off x="5293938" y="3797244"/>
            <a:ext cx="115873" cy="139200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A78CDA9-E7B4-4999-A7A8-6F0B8A024E01}"/>
              </a:ext>
            </a:extLst>
          </p:cNvPr>
          <p:cNvSpPr txBox="1"/>
          <p:nvPr/>
        </p:nvSpPr>
        <p:spPr>
          <a:xfrm>
            <a:off x="5553947" y="4343205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ST27</a:t>
            </a:r>
          </a:p>
        </p:txBody>
      </p:sp>
      <p:sp>
        <p:nvSpPr>
          <p:cNvPr id="11" name="Højre klammeparentes 10">
            <a:extLst>
              <a:ext uri="{FF2B5EF4-FFF2-40B4-BE49-F238E27FC236}">
                <a16:creationId xmlns:a16="http://schemas.microsoft.com/office/drawing/2014/main" id="{9B0A0FD7-3A89-493F-9EEF-96E9403AF931}"/>
              </a:ext>
            </a:extLst>
          </p:cNvPr>
          <p:cNvSpPr/>
          <p:nvPr/>
        </p:nvSpPr>
        <p:spPr>
          <a:xfrm>
            <a:off x="5293938" y="3173574"/>
            <a:ext cx="115873" cy="60815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14661199-AF2E-41F5-92AA-0789ABEC8DC6}"/>
              </a:ext>
            </a:extLst>
          </p:cNvPr>
          <p:cNvSpPr txBox="1"/>
          <p:nvPr/>
        </p:nvSpPr>
        <p:spPr>
          <a:xfrm>
            <a:off x="5553948" y="3327612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ST9</a:t>
            </a:r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A1260A70-FD36-4551-B1A1-A808F1A72961}"/>
              </a:ext>
            </a:extLst>
          </p:cNvPr>
          <p:cNvCxnSpPr>
            <a:cxnSpLocks/>
          </p:cNvCxnSpPr>
          <p:nvPr/>
        </p:nvCxnSpPr>
        <p:spPr>
          <a:xfrm>
            <a:off x="5293938" y="5243775"/>
            <a:ext cx="26001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C5F1082C-EB19-495D-AC40-FFB4FB20194B}"/>
              </a:ext>
            </a:extLst>
          </p:cNvPr>
          <p:cNvSpPr txBox="1"/>
          <p:nvPr/>
        </p:nvSpPr>
        <p:spPr>
          <a:xfrm>
            <a:off x="5568580" y="5093734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ST45</a:t>
            </a:r>
          </a:p>
        </p:txBody>
      </p:sp>
    </p:spTree>
    <p:extLst>
      <p:ext uri="{BB962C8B-B14F-4D97-AF65-F5344CB8AC3E}">
        <p14:creationId xmlns:p14="http://schemas.microsoft.com/office/powerpoint/2010/main" val="89377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F1E7F5D9-B514-4559-9CD8-80E1B2934781}"/>
              </a:ext>
            </a:extLst>
          </p:cNvPr>
          <p:cNvSpPr/>
          <p:nvPr/>
        </p:nvSpPr>
        <p:spPr>
          <a:xfrm>
            <a:off x="3667038" y="3158062"/>
            <a:ext cx="1440731" cy="6391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82C758AB-DE46-4AB6-BD9C-2EFA9682C5F6}"/>
              </a:ext>
            </a:extLst>
          </p:cNvPr>
          <p:cNvSpPr/>
          <p:nvPr/>
        </p:nvSpPr>
        <p:spPr>
          <a:xfrm>
            <a:off x="3667038" y="672328"/>
            <a:ext cx="1440731" cy="24857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035B9C05-8EF1-4CBF-B4B1-A322D8FC7D63}"/>
              </a:ext>
            </a:extLst>
          </p:cNvPr>
          <p:cNvSpPr/>
          <p:nvPr/>
        </p:nvSpPr>
        <p:spPr>
          <a:xfrm>
            <a:off x="3667037" y="3788901"/>
            <a:ext cx="1440731" cy="14003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20" name="Rektangel: afrundede hjørner 19">
            <a:extLst>
              <a:ext uri="{FF2B5EF4-FFF2-40B4-BE49-F238E27FC236}">
                <a16:creationId xmlns:a16="http://schemas.microsoft.com/office/drawing/2014/main" id="{A0DBB408-16EB-4AE4-AA4B-A35DD007BEB2}"/>
              </a:ext>
            </a:extLst>
          </p:cNvPr>
          <p:cNvSpPr/>
          <p:nvPr/>
        </p:nvSpPr>
        <p:spPr>
          <a:xfrm>
            <a:off x="3736335" y="5291487"/>
            <a:ext cx="1440731" cy="6543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9BDAC00-A7F2-4F92-8FF1-E089CEFF2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36"/>
          <a:stretch/>
        </p:blipFill>
        <p:spPr>
          <a:xfrm>
            <a:off x="2501493" y="685960"/>
            <a:ext cx="2675572" cy="5486080"/>
          </a:xfrm>
          <a:prstGeom prst="rect">
            <a:avLst/>
          </a:prstGeom>
        </p:spPr>
      </p:pic>
      <p:sp>
        <p:nvSpPr>
          <p:cNvPr id="5" name="Højre klammeparentes 4">
            <a:extLst>
              <a:ext uri="{FF2B5EF4-FFF2-40B4-BE49-F238E27FC236}">
                <a16:creationId xmlns:a16="http://schemas.microsoft.com/office/drawing/2014/main" id="{BAC05AD4-2C84-4837-B59C-7D3C9C1A12A6}"/>
              </a:ext>
            </a:extLst>
          </p:cNvPr>
          <p:cNvSpPr/>
          <p:nvPr/>
        </p:nvSpPr>
        <p:spPr>
          <a:xfrm>
            <a:off x="5309707" y="5291488"/>
            <a:ext cx="115873" cy="6543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359F2E0-A3A5-40EF-851C-F0023417691D}"/>
              </a:ext>
            </a:extLst>
          </p:cNvPr>
          <p:cNvSpPr txBox="1"/>
          <p:nvPr/>
        </p:nvSpPr>
        <p:spPr>
          <a:xfrm>
            <a:off x="5595981" y="5564130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ST7</a:t>
            </a:r>
          </a:p>
        </p:txBody>
      </p:sp>
      <p:sp>
        <p:nvSpPr>
          <p:cNvPr id="7" name="Højre klammeparentes 6">
            <a:extLst>
              <a:ext uri="{FF2B5EF4-FFF2-40B4-BE49-F238E27FC236}">
                <a16:creationId xmlns:a16="http://schemas.microsoft.com/office/drawing/2014/main" id="{521E7DC9-C524-4C46-8FA0-9ED7EF1290E2}"/>
              </a:ext>
            </a:extLst>
          </p:cNvPr>
          <p:cNvSpPr/>
          <p:nvPr/>
        </p:nvSpPr>
        <p:spPr>
          <a:xfrm>
            <a:off x="5293938" y="672328"/>
            <a:ext cx="115873" cy="24857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96453A8-39AF-41FD-8BCB-03B1E5637B3A}"/>
              </a:ext>
            </a:extLst>
          </p:cNvPr>
          <p:cNvSpPr txBox="1"/>
          <p:nvPr/>
        </p:nvSpPr>
        <p:spPr>
          <a:xfrm>
            <a:off x="5595981" y="2085509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ST6</a:t>
            </a:r>
          </a:p>
        </p:txBody>
      </p:sp>
      <p:sp>
        <p:nvSpPr>
          <p:cNvPr id="9" name="Højre klammeparentes 8">
            <a:extLst>
              <a:ext uri="{FF2B5EF4-FFF2-40B4-BE49-F238E27FC236}">
                <a16:creationId xmlns:a16="http://schemas.microsoft.com/office/drawing/2014/main" id="{7A64A189-8D41-4466-B6A0-3DD7F8B173FE}"/>
              </a:ext>
            </a:extLst>
          </p:cNvPr>
          <p:cNvSpPr/>
          <p:nvPr/>
        </p:nvSpPr>
        <p:spPr>
          <a:xfrm>
            <a:off x="5293938" y="3797244"/>
            <a:ext cx="115873" cy="139200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A78CDA9-E7B4-4999-A7A8-6F0B8A024E01}"/>
              </a:ext>
            </a:extLst>
          </p:cNvPr>
          <p:cNvSpPr txBox="1"/>
          <p:nvPr/>
        </p:nvSpPr>
        <p:spPr>
          <a:xfrm>
            <a:off x="5553947" y="4343205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ST27</a:t>
            </a:r>
          </a:p>
        </p:txBody>
      </p:sp>
      <p:sp>
        <p:nvSpPr>
          <p:cNvPr id="11" name="Højre klammeparentes 10">
            <a:extLst>
              <a:ext uri="{FF2B5EF4-FFF2-40B4-BE49-F238E27FC236}">
                <a16:creationId xmlns:a16="http://schemas.microsoft.com/office/drawing/2014/main" id="{9B0A0FD7-3A89-493F-9EEF-96E9403AF931}"/>
              </a:ext>
            </a:extLst>
          </p:cNvPr>
          <p:cNvSpPr/>
          <p:nvPr/>
        </p:nvSpPr>
        <p:spPr>
          <a:xfrm>
            <a:off x="5293938" y="3173574"/>
            <a:ext cx="115873" cy="60815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14661199-AF2E-41F5-92AA-0789ABEC8DC6}"/>
              </a:ext>
            </a:extLst>
          </p:cNvPr>
          <p:cNvSpPr txBox="1"/>
          <p:nvPr/>
        </p:nvSpPr>
        <p:spPr>
          <a:xfrm>
            <a:off x="5553948" y="3327612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ST9</a:t>
            </a:r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A1260A70-FD36-4551-B1A1-A808F1A72961}"/>
              </a:ext>
            </a:extLst>
          </p:cNvPr>
          <p:cNvCxnSpPr>
            <a:cxnSpLocks/>
          </p:cNvCxnSpPr>
          <p:nvPr/>
        </p:nvCxnSpPr>
        <p:spPr>
          <a:xfrm>
            <a:off x="5293938" y="5243775"/>
            <a:ext cx="26001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C5F1082C-EB19-495D-AC40-FFB4FB20194B}"/>
              </a:ext>
            </a:extLst>
          </p:cNvPr>
          <p:cNvSpPr txBox="1"/>
          <p:nvPr/>
        </p:nvSpPr>
        <p:spPr>
          <a:xfrm>
            <a:off x="5568580" y="5093734"/>
            <a:ext cx="119962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ST45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1C9EA84-3AA3-4DDA-844E-32489F104CD3}"/>
              </a:ext>
            </a:extLst>
          </p:cNvPr>
          <p:cNvSpPr/>
          <p:nvPr/>
        </p:nvSpPr>
        <p:spPr>
          <a:xfrm>
            <a:off x="2044817" y="3797244"/>
            <a:ext cx="5302891" cy="1398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</p:spTree>
    <p:extLst>
      <p:ext uri="{BB962C8B-B14F-4D97-AF65-F5344CB8AC3E}">
        <p14:creationId xmlns:p14="http://schemas.microsoft.com/office/powerpoint/2010/main" val="41467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252800"/>
            <a:ext cx="9166440" cy="50565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/>
              <a:t>Grey zones and </a:t>
            </a:r>
            <a:r>
              <a:rPr lang="da-DK" b="1" dirty="0" err="1"/>
              <a:t>pitfalls</a:t>
            </a:r>
            <a:r>
              <a:rPr lang="da-DK" b="1" dirty="0"/>
              <a:t> of DNA-</a:t>
            </a:r>
            <a:r>
              <a:rPr lang="da-DK" b="1" dirty="0" err="1"/>
              <a:t>based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endParaRPr lang="da-DK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chimeras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False-negative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False-positive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Defining</a:t>
            </a:r>
            <a:r>
              <a:rPr lang="da-DK" dirty="0"/>
              <a:t> positive/negative samples </a:t>
            </a:r>
            <a:r>
              <a:rPr lang="da-DK" dirty="0" err="1"/>
              <a:t>using</a:t>
            </a:r>
            <a:r>
              <a:rPr lang="da-DK" dirty="0"/>
              <a:t> NGS </a:t>
            </a:r>
            <a:r>
              <a:rPr lang="da-DK" dirty="0" err="1"/>
              <a:t>methods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Overlooking</a:t>
            </a:r>
            <a:r>
              <a:rPr lang="da-DK" dirty="0"/>
              <a:t> mixed </a:t>
            </a:r>
            <a:r>
              <a:rPr lang="da-DK" dirty="0" err="1"/>
              <a:t>infections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Misannotation of DNA </a:t>
            </a:r>
            <a:r>
              <a:rPr lang="da-DK" dirty="0" err="1"/>
              <a:t>sequences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Erroneous</a:t>
            </a:r>
            <a:r>
              <a:rPr lang="da-DK" dirty="0"/>
              <a:t> </a:t>
            </a:r>
            <a:r>
              <a:rPr lang="da-DK" dirty="0" err="1"/>
              <a:t>conclusions</a:t>
            </a:r>
            <a:r>
              <a:rPr lang="da-DK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err="1"/>
              <a:t>Leverage</a:t>
            </a:r>
            <a:r>
              <a:rPr lang="da-DK" b="1" dirty="0"/>
              <a:t> of DNA-</a:t>
            </a:r>
            <a:r>
              <a:rPr lang="da-DK" b="1" dirty="0" err="1"/>
              <a:t>based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endParaRPr lang="da-DK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High </a:t>
            </a:r>
            <a:r>
              <a:rPr lang="da-DK" dirty="0" err="1"/>
              <a:t>throughput</a:t>
            </a:r>
            <a:r>
              <a:rPr lang="da-DK" dirty="0"/>
              <a:t> – </a:t>
            </a:r>
            <a:r>
              <a:rPr lang="da-DK" dirty="0" err="1"/>
              <a:t>automization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Exhaustive</a:t>
            </a:r>
            <a:r>
              <a:rPr lang="da-DK" dirty="0"/>
              <a:t>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characterization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Transkingdom</a:t>
            </a:r>
            <a:r>
              <a:rPr lang="da-DK" dirty="0"/>
              <a:t> </a:t>
            </a:r>
            <a:r>
              <a:rPr lang="da-DK" dirty="0" err="1"/>
              <a:t>relationships</a:t>
            </a:r>
            <a:r>
              <a:rPr lang="da-DK" dirty="0"/>
              <a:t> – Blastocystis in a gut </a:t>
            </a:r>
            <a:r>
              <a:rPr lang="da-DK" dirty="0" err="1"/>
              <a:t>microbiota</a:t>
            </a:r>
            <a:r>
              <a:rPr lang="da-DK" dirty="0"/>
              <a:t>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Points of </a:t>
            </a:r>
            <a:r>
              <a:rPr lang="da-DK" dirty="0" err="1"/>
              <a:t>address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02910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ktangel: afrundede hjørner 322">
            <a:extLst>
              <a:ext uri="{FF2B5EF4-FFF2-40B4-BE49-F238E27FC236}">
                <a16:creationId xmlns:a16="http://schemas.microsoft.com/office/drawing/2014/main" id="{7EF39553-3E0A-4D90-9DCC-2D1F4ACFC9B5}"/>
              </a:ext>
            </a:extLst>
          </p:cNvPr>
          <p:cNvSpPr/>
          <p:nvPr/>
        </p:nvSpPr>
        <p:spPr>
          <a:xfrm>
            <a:off x="3271707" y="1999333"/>
            <a:ext cx="3518016" cy="32785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EB478B6-03FC-481D-848B-64198DB60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00" b="11355"/>
          <a:stretch/>
        </p:blipFill>
        <p:spPr>
          <a:xfrm>
            <a:off x="476880" y="2074309"/>
            <a:ext cx="6312872" cy="3278523"/>
          </a:xfrm>
          <a:prstGeom prst="rect">
            <a:avLst/>
          </a:prstGeom>
        </p:spPr>
      </p:pic>
      <p:sp>
        <p:nvSpPr>
          <p:cNvPr id="321" name="Højre klammeparentes 320">
            <a:extLst>
              <a:ext uri="{FF2B5EF4-FFF2-40B4-BE49-F238E27FC236}">
                <a16:creationId xmlns:a16="http://schemas.microsoft.com/office/drawing/2014/main" id="{350322F5-7942-4E94-8DD2-676D950F76AB}"/>
              </a:ext>
            </a:extLst>
          </p:cNvPr>
          <p:cNvSpPr/>
          <p:nvPr/>
        </p:nvSpPr>
        <p:spPr>
          <a:xfrm>
            <a:off x="6789737" y="2312872"/>
            <a:ext cx="128559" cy="289682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463"/>
          </a:p>
        </p:txBody>
      </p:sp>
      <p:sp>
        <p:nvSpPr>
          <p:cNvPr id="322" name="Tekstfelt 321">
            <a:extLst>
              <a:ext uri="{FF2B5EF4-FFF2-40B4-BE49-F238E27FC236}">
                <a16:creationId xmlns:a16="http://schemas.microsoft.com/office/drawing/2014/main" id="{10ABF9CB-1245-4341-9271-FA8260489CB3}"/>
              </a:ext>
            </a:extLst>
          </p:cNvPr>
          <p:cNvSpPr txBox="1"/>
          <p:nvPr/>
        </p:nvSpPr>
        <p:spPr>
          <a:xfrm>
            <a:off x="7211386" y="3429000"/>
            <a:ext cx="207208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63" dirty="0"/>
              <a:t>All of </a:t>
            </a:r>
            <a:r>
              <a:rPr lang="da-DK" sz="1463" dirty="0" err="1"/>
              <a:t>these</a:t>
            </a:r>
            <a:r>
              <a:rPr lang="da-DK" sz="1463" dirty="0"/>
              <a:t> </a:t>
            </a:r>
            <a:r>
              <a:rPr lang="da-DK" sz="1463" dirty="0" err="1"/>
              <a:t>were</a:t>
            </a:r>
            <a:r>
              <a:rPr lang="da-DK" sz="1463" dirty="0"/>
              <a:t> referred to as </a:t>
            </a:r>
            <a:r>
              <a:rPr lang="da-DK" sz="1463" dirty="0" err="1"/>
              <a:t>either</a:t>
            </a:r>
            <a:r>
              <a:rPr lang="da-DK" sz="1463" dirty="0"/>
              <a:t> ST6 or ST9 in NCBI Database or in </a:t>
            </a:r>
            <a:r>
              <a:rPr lang="da-DK" sz="1463" dirty="0" err="1"/>
              <a:t>publications</a:t>
            </a:r>
            <a:r>
              <a:rPr lang="da-DK" sz="1463" dirty="0"/>
              <a:t>. Most </a:t>
            </a:r>
            <a:r>
              <a:rPr lang="da-DK" sz="1463" dirty="0" err="1"/>
              <a:t>were</a:t>
            </a:r>
            <a:r>
              <a:rPr lang="da-DK" sz="1463" dirty="0"/>
              <a:t> </a:t>
            </a:r>
            <a:r>
              <a:rPr lang="da-DK" sz="1463" dirty="0" err="1"/>
              <a:t>published</a:t>
            </a:r>
            <a:r>
              <a:rPr lang="da-DK" sz="1463" dirty="0"/>
              <a:t> </a:t>
            </a:r>
            <a:r>
              <a:rPr lang="da-DK" sz="1463" dirty="0" err="1"/>
              <a:t>before</a:t>
            </a:r>
            <a:r>
              <a:rPr lang="da-DK" sz="1463" dirty="0"/>
              <a:t> MW887934, </a:t>
            </a:r>
            <a:r>
              <a:rPr lang="da-DK" sz="1463" dirty="0" err="1"/>
              <a:t>however</a:t>
            </a:r>
            <a:r>
              <a:rPr lang="da-DK" sz="1463" dirty="0"/>
              <a:t>, </a:t>
            </a:r>
            <a:r>
              <a:rPr lang="da-DK" sz="1463" dirty="0" err="1"/>
              <a:t>which</a:t>
            </a:r>
            <a:r>
              <a:rPr lang="da-DK" sz="1463" dirty="0"/>
              <a:t> is the reference </a:t>
            </a:r>
            <a:r>
              <a:rPr lang="da-DK" sz="1463" dirty="0" err="1"/>
              <a:t>sequence</a:t>
            </a:r>
            <a:r>
              <a:rPr lang="da-DK" sz="1463" dirty="0"/>
              <a:t> for ST27.</a:t>
            </a:r>
          </a:p>
        </p:txBody>
      </p:sp>
    </p:spTree>
    <p:extLst>
      <p:ext uri="{BB962C8B-B14F-4D97-AF65-F5344CB8AC3E}">
        <p14:creationId xmlns:p14="http://schemas.microsoft.com/office/powerpoint/2010/main" val="4180706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35F695A-86FF-4BEC-8C25-271B59275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Example: </a:t>
            </a:r>
            <a:r>
              <a:rPr lang="en-US" b="1" dirty="0"/>
              <a:t>ST27</a:t>
            </a:r>
            <a:r>
              <a:rPr lang="en-US" dirty="0"/>
              <a:t> – published by the </a:t>
            </a:r>
            <a:r>
              <a:rPr lang="en-US" dirty="0" err="1"/>
              <a:t>Santin</a:t>
            </a:r>
            <a:r>
              <a:rPr lang="en-US" dirty="0"/>
              <a:t> team in 2020, but the full sequence was published only in 2022 (already available in 2021 in NCBI). This means that people working with the </a:t>
            </a:r>
            <a:r>
              <a:rPr lang="en-US" u="sng" dirty="0"/>
              <a:t>barcoding</a:t>
            </a:r>
            <a:r>
              <a:rPr lang="en-US" dirty="0"/>
              <a:t> region did not have any ST27 to align to when doing their analyses, and then they ended up instead with something somewhat similar to ST6/ST9</a:t>
            </a:r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ECF06C-1C06-4040-A6B1-4A6F8FA7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-86276"/>
            <a:ext cx="9417536" cy="1477328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of the ‘</a:t>
            </a:r>
            <a:r>
              <a:rPr lang="da-DK" dirty="0" err="1"/>
              <a:t>danger</a:t>
            </a:r>
            <a:r>
              <a:rPr lang="da-DK" dirty="0"/>
              <a:t>’ of </a:t>
            </a:r>
            <a:r>
              <a:rPr lang="da-DK" dirty="0" err="1"/>
              <a:t>elevating</a:t>
            </a:r>
            <a:r>
              <a:rPr lang="da-DK" dirty="0"/>
              <a:t> non-</a:t>
            </a:r>
            <a:r>
              <a:rPr lang="da-DK" dirty="0" err="1"/>
              <a:t>complete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to </a:t>
            </a:r>
            <a:r>
              <a:rPr lang="da-DK" dirty="0" err="1"/>
              <a:t>full</a:t>
            </a:r>
            <a:r>
              <a:rPr lang="da-DK" dirty="0"/>
              <a:t> subtype status: ST27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2914802-1428-4760-9B08-22E5BDC5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1" t="47462" r="27339" b="17676"/>
          <a:stretch/>
        </p:blipFill>
        <p:spPr>
          <a:xfrm>
            <a:off x="2040342" y="3397841"/>
            <a:ext cx="6056851" cy="2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73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35F695A-86FF-4BEC-8C25-271B59275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Example: </a:t>
            </a:r>
            <a:r>
              <a:rPr lang="en-US" b="1" dirty="0"/>
              <a:t>ST27</a:t>
            </a:r>
            <a:r>
              <a:rPr lang="en-US" dirty="0"/>
              <a:t> – published by the </a:t>
            </a:r>
            <a:r>
              <a:rPr lang="en-US" dirty="0" err="1"/>
              <a:t>Santin</a:t>
            </a:r>
            <a:r>
              <a:rPr lang="en-US" dirty="0"/>
              <a:t> team in 2020, but the full sequence was published only in 2022 (already available in 2021 in NCBI). This means that people working with the </a:t>
            </a:r>
            <a:r>
              <a:rPr lang="en-US" u="sng" dirty="0"/>
              <a:t>barcoding</a:t>
            </a:r>
            <a:r>
              <a:rPr lang="en-US" dirty="0"/>
              <a:t> region did not have any ST27 to align to when doing their analyses, and then they ended up instead with something somewhat similar to ST6/ST9</a:t>
            </a:r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ECF06C-1C06-4040-A6B1-4A6F8FA7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-86276"/>
            <a:ext cx="9417536" cy="1477328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of the ‘</a:t>
            </a:r>
            <a:r>
              <a:rPr lang="da-DK" dirty="0" err="1"/>
              <a:t>danger</a:t>
            </a:r>
            <a:r>
              <a:rPr lang="da-DK" dirty="0"/>
              <a:t>’ of </a:t>
            </a:r>
            <a:r>
              <a:rPr lang="da-DK" dirty="0" err="1"/>
              <a:t>elevating</a:t>
            </a:r>
            <a:r>
              <a:rPr lang="da-DK" dirty="0"/>
              <a:t> non-</a:t>
            </a:r>
            <a:r>
              <a:rPr lang="da-DK" dirty="0" err="1"/>
              <a:t>complete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to </a:t>
            </a:r>
            <a:r>
              <a:rPr lang="da-DK" dirty="0" err="1"/>
              <a:t>full</a:t>
            </a:r>
            <a:r>
              <a:rPr lang="da-DK" dirty="0"/>
              <a:t> subtype status: ST27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2914802-1428-4760-9B08-22E5BDC5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1" t="47462" r="27339" b="17676"/>
          <a:stretch/>
        </p:blipFill>
        <p:spPr>
          <a:xfrm>
            <a:off x="2040342" y="3397841"/>
            <a:ext cx="6056851" cy="23908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86F51E6-EA20-46D8-A576-8F82037FD91C}"/>
              </a:ext>
            </a:extLst>
          </p:cNvPr>
          <p:cNvSpPr txBox="1"/>
          <p:nvPr/>
        </p:nvSpPr>
        <p:spPr>
          <a:xfrm rot="21254310">
            <a:off x="4011054" y="3507395"/>
            <a:ext cx="2550254" cy="14465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a-DK" sz="4400" dirty="0" err="1"/>
              <a:t>Coverage</a:t>
            </a:r>
            <a:r>
              <a:rPr lang="da-DK" sz="4400" dirty="0"/>
              <a:t> is </a:t>
            </a:r>
            <a:r>
              <a:rPr lang="da-DK" sz="4400" dirty="0" err="1"/>
              <a:t>key</a:t>
            </a:r>
            <a:r>
              <a:rPr lang="da-DK" sz="44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089809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73765C9-60FF-4BFA-93F5-F4158F731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/>
              <a:t>”</a:t>
            </a:r>
            <a:r>
              <a:rPr lang="en-US" dirty="0"/>
              <a:t>At least 1-2% of DNA sequences annotated as </a:t>
            </a:r>
            <a:r>
              <a:rPr lang="en-US" i="1" dirty="0"/>
              <a:t>Blastocystis</a:t>
            </a:r>
            <a:r>
              <a:rPr lang="en-US" dirty="0"/>
              <a:t> in GenBank represent organisms other than </a:t>
            </a:r>
            <a:r>
              <a:rPr lang="en-US" i="1" dirty="0"/>
              <a:t>Blastocystis</a:t>
            </a:r>
            <a:r>
              <a:rPr lang="en-US" dirty="0"/>
              <a:t> or sequence artefacts. As well as being biologically incorrect, such practice can lead to </a:t>
            </a:r>
            <a:r>
              <a:rPr lang="en-US" u="sng" dirty="0"/>
              <a:t>overestimates of genetic diversity, underestimated host specificity, and incorrect classification of samples </a:t>
            </a:r>
            <a:r>
              <a:rPr lang="en-US" dirty="0"/>
              <a:t>tested for </a:t>
            </a:r>
            <a:r>
              <a:rPr lang="en-US" i="1" dirty="0"/>
              <a:t>Blastocystis</a:t>
            </a:r>
            <a:r>
              <a:rPr lang="en-US" dirty="0"/>
              <a:t> using DNA-based methods. “</a:t>
            </a:r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292AC12-9C72-41CF-BDC5-22711EF5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en-US" dirty="0"/>
              <a:t>Towards minimizing second-generation mis-identification of </a:t>
            </a:r>
            <a:r>
              <a:rPr lang="en-US" i="1" dirty="0"/>
              <a:t>Blastocystis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6DB1749-C1C3-4A2E-BFD6-3E3F0E35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6" t="18960" r="32225" b="37370"/>
          <a:stretch/>
        </p:blipFill>
        <p:spPr>
          <a:xfrm>
            <a:off x="3080792" y="3494032"/>
            <a:ext cx="4437776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7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12E7827-547F-48A2-8A67-1AD162D0BF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D0784A-FD35-4B08-8EAB-A78BE4F2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Excerpt from </a:t>
            </a:r>
            <a:r>
              <a:rPr lang="da-DK" dirty="0" err="1"/>
              <a:t>Table</a:t>
            </a:r>
            <a:r>
              <a:rPr lang="da-DK" dirty="0"/>
              <a:t> 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10E9E64-57CC-46F0-B93F-F6786AABA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15109" r="33281" b="31908"/>
          <a:stretch/>
        </p:blipFill>
        <p:spPr>
          <a:xfrm>
            <a:off x="1856656" y="908720"/>
            <a:ext cx="6984776" cy="58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8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509DE8B-F8B1-4A88-BAB5-ACC1C772E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80" y="1484784"/>
            <a:ext cx="9166440" cy="442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15,000 SSU </a:t>
            </a:r>
            <a:r>
              <a:rPr lang="da-DK" sz="2000" dirty="0" err="1"/>
              <a:t>rDNA</a:t>
            </a:r>
            <a:r>
              <a:rPr lang="da-DK" sz="2000" dirty="0"/>
              <a:t> </a:t>
            </a:r>
            <a:r>
              <a:rPr lang="da-DK" sz="2000" dirty="0" err="1"/>
              <a:t>sequences</a:t>
            </a:r>
            <a:r>
              <a:rPr lang="da-DK" sz="2000" dirty="0"/>
              <a:t> of </a:t>
            </a:r>
            <a:r>
              <a:rPr lang="da-DK" sz="2000" i="1" dirty="0" err="1"/>
              <a:t>Blastocytis</a:t>
            </a:r>
            <a:r>
              <a:rPr lang="da-DK" sz="2000" dirty="0"/>
              <a:t> in </a:t>
            </a:r>
            <a:r>
              <a:rPr lang="da-DK" sz="2000" dirty="0" err="1"/>
              <a:t>GenBank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used the clustering tool ‘</a:t>
            </a:r>
            <a:r>
              <a:rPr lang="en-US" sz="2000" dirty="0" err="1"/>
              <a:t>cdhit-est</a:t>
            </a:r>
            <a:r>
              <a:rPr lang="en-US" sz="2000" dirty="0"/>
              <a:t>’ with the following options: </a:t>
            </a:r>
            <a:r>
              <a:rPr lang="en-US" sz="2000" dirty="0" err="1"/>
              <a:t>cdhit-est</a:t>
            </a:r>
            <a:r>
              <a:rPr lang="en-US" sz="2000" dirty="0"/>
              <a:t> -g 1 -d0 -c 0.85 (</a:t>
            </a:r>
            <a:r>
              <a:rPr lang="en-US" sz="2000" dirty="0">
                <a:hlinkClick r:id="rId2"/>
              </a:rPr>
              <a:t>http://cd-hit.org</a:t>
            </a:r>
            <a:r>
              <a:rPr lang="en-US" sz="2000" dirty="0"/>
              <a:t>) to identify SSU rDNA sequences deposited in GenBank as </a:t>
            </a:r>
            <a:r>
              <a:rPr lang="en-US" sz="2000" i="1" dirty="0"/>
              <a:t>Blastocystis</a:t>
            </a:r>
            <a:r>
              <a:rPr lang="en-US" sz="2000" dirty="0"/>
              <a:t> that were so genetically divergent that they might not be </a:t>
            </a:r>
            <a:r>
              <a:rPr lang="en-US" sz="2000" i="1" dirty="0"/>
              <a:t>Blastocystis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Apart</a:t>
            </a:r>
            <a:r>
              <a:rPr lang="da-DK" sz="2000" dirty="0"/>
              <a:t> from </a:t>
            </a:r>
            <a:r>
              <a:rPr lang="da-DK" sz="2000" dirty="0" err="1"/>
              <a:t>fruits</a:t>
            </a:r>
            <a:r>
              <a:rPr lang="da-DK" sz="2000" dirty="0"/>
              <a:t> and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plants</a:t>
            </a:r>
            <a:r>
              <a:rPr lang="da-DK" sz="2000" dirty="0"/>
              <a:t>, </a:t>
            </a:r>
            <a:r>
              <a:rPr lang="da-DK" sz="2000" dirty="0" err="1"/>
              <a:t>microorganisms</a:t>
            </a:r>
            <a:r>
              <a:rPr lang="da-DK" sz="2000" dirty="0"/>
              <a:t> have </a:t>
            </a:r>
            <a:r>
              <a:rPr lang="da-DK" sz="2000" dirty="0" err="1"/>
              <a:t>also</a:t>
            </a:r>
            <a:r>
              <a:rPr lang="da-DK" sz="2000" dirty="0"/>
              <a:t> </a:t>
            </a:r>
            <a:r>
              <a:rPr lang="da-DK" sz="2000" dirty="0" err="1"/>
              <a:t>been</a:t>
            </a:r>
            <a:r>
              <a:rPr lang="da-DK" sz="2000" dirty="0"/>
              <a:t> </a:t>
            </a:r>
            <a:r>
              <a:rPr lang="da-DK" sz="2000" dirty="0" err="1"/>
              <a:t>mistakenly</a:t>
            </a:r>
            <a:r>
              <a:rPr lang="da-DK" sz="2000" dirty="0"/>
              <a:t> </a:t>
            </a:r>
            <a:r>
              <a:rPr lang="da-DK" sz="2000" dirty="0" err="1"/>
              <a:t>named</a:t>
            </a:r>
            <a:r>
              <a:rPr lang="da-DK" sz="2000" dirty="0"/>
              <a:t> ‘</a:t>
            </a:r>
            <a:r>
              <a:rPr lang="da-DK" sz="2000" i="1" dirty="0"/>
              <a:t>Blastocystis</a:t>
            </a:r>
            <a:r>
              <a:rPr lang="da-DK" sz="2000" dirty="0"/>
              <a:t>’. At </a:t>
            </a:r>
            <a:r>
              <a:rPr lang="da-DK" sz="2000" dirty="0" err="1"/>
              <a:t>least</a:t>
            </a:r>
            <a:r>
              <a:rPr lang="da-DK" sz="2000" dirty="0"/>
              <a:t> 67 </a:t>
            </a:r>
            <a:r>
              <a:rPr lang="da-DK" sz="2000" dirty="0" err="1"/>
              <a:t>sequences</a:t>
            </a:r>
            <a:r>
              <a:rPr lang="da-DK" sz="2000" dirty="0"/>
              <a:t> from </a:t>
            </a:r>
            <a:r>
              <a:rPr lang="da-DK" sz="2000" dirty="0" err="1"/>
              <a:t>yeasts</a:t>
            </a:r>
            <a:r>
              <a:rPr lang="da-DK" sz="2000" dirty="0"/>
              <a:t> </a:t>
            </a:r>
            <a:r>
              <a:rPr lang="da-DK" sz="2000" dirty="0" err="1"/>
              <a:t>such</a:t>
            </a:r>
            <a:r>
              <a:rPr lang="da-DK" sz="2000" dirty="0"/>
              <a:t> as </a:t>
            </a:r>
            <a:r>
              <a:rPr lang="da-DK" sz="2000" i="1" dirty="0" err="1"/>
              <a:t>Yarrowia</a:t>
            </a:r>
            <a:r>
              <a:rPr lang="da-DK" sz="2000" dirty="0"/>
              <a:t>, </a:t>
            </a:r>
            <a:r>
              <a:rPr lang="da-DK" sz="2000" i="1" dirty="0" err="1"/>
              <a:t>Geotrichum</a:t>
            </a:r>
            <a:r>
              <a:rPr lang="da-DK" sz="2000" dirty="0"/>
              <a:t>, </a:t>
            </a:r>
            <a:r>
              <a:rPr lang="da-DK" sz="2000" i="1" dirty="0" err="1"/>
              <a:t>Galactomyces</a:t>
            </a:r>
            <a:r>
              <a:rPr lang="da-DK" sz="2000" dirty="0"/>
              <a:t>, or </a:t>
            </a:r>
            <a:r>
              <a:rPr lang="da-DK" sz="2000" i="1" dirty="0" err="1"/>
              <a:t>Saccharomyces</a:t>
            </a:r>
            <a:r>
              <a:rPr lang="da-DK" sz="2000" dirty="0"/>
              <a:t> have </a:t>
            </a:r>
            <a:r>
              <a:rPr lang="da-DK" sz="2000" dirty="0" err="1"/>
              <a:t>been</a:t>
            </a:r>
            <a:r>
              <a:rPr lang="da-DK" sz="2000" dirty="0"/>
              <a:t> </a:t>
            </a:r>
            <a:r>
              <a:rPr lang="da-DK" sz="2000" dirty="0" err="1"/>
              <a:t>deposited</a:t>
            </a:r>
            <a:r>
              <a:rPr lang="da-DK" sz="2000" dirty="0"/>
              <a:t> as </a:t>
            </a:r>
            <a:r>
              <a:rPr lang="da-DK" sz="2000" i="1" dirty="0"/>
              <a:t>Blastocystis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 least 200 DNA sequences referred to as </a:t>
            </a:r>
            <a:r>
              <a:rPr lang="en-US" sz="2000" i="1" dirty="0"/>
              <a:t>Blastocystis</a:t>
            </a:r>
            <a:r>
              <a:rPr lang="en-US" sz="2000" dirty="0"/>
              <a:t> SSU rDNA sequences in GenBank, and included in at least 40 published articles, are in one way or another problematic for at least one of various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444484-1AAF-41B1-AA16-FE5CA6AE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da-DK" dirty="0"/>
              <a:t>Three </a:t>
            </a:r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examples</a:t>
            </a:r>
            <a:r>
              <a:rPr lang="da-DK" dirty="0"/>
              <a:t> of second-generation mis-</a:t>
            </a:r>
            <a:r>
              <a:rPr lang="da-DK" dirty="0" err="1"/>
              <a:t>identification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9438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57A5764-2E01-40F5-8116-FFEDA2C30E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80" y="2636912"/>
            <a:ext cx="9166440" cy="4420800"/>
          </a:xfrm>
        </p:spPr>
        <p:txBody>
          <a:bodyPr>
            <a:normAutofit/>
          </a:bodyPr>
          <a:lstStyle/>
          <a:p>
            <a:endParaRPr lang="da-DK" dirty="0"/>
          </a:p>
          <a:p>
            <a:endParaRPr lang="da-DK" dirty="0"/>
          </a:p>
          <a:p>
            <a:r>
              <a:rPr lang="da-DK" dirty="0" err="1"/>
              <a:t>Liao</a:t>
            </a:r>
            <a:r>
              <a:rPr lang="da-DK" dirty="0"/>
              <a:t> et al., 2020:</a:t>
            </a:r>
          </a:p>
          <a:p>
            <a:endParaRPr lang="da-DK" dirty="0"/>
          </a:p>
          <a:p>
            <a:r>
              <a:rPr lang="da-DK" dirty="0"/>
              <a:t>”A total of 651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stool</a:t>
            </a:r>
            <a:r>
              <a:rPr lang="da-DK" dirty="0"/>
              <a:t> samples from </a:t>
            </a:r>
            <a:r>
              <a:rPr lang="da-DK" dirty="0" err="1"/>
              <a:t>household</a:t>
            </a:r>
            <a:r>
              <a:rPr lang="da-DK" dirty="0"/>
              <a:t> (n = 199), </a:t>
            </a:r>
            <a:r>
              <a:rPr lang="da-DK" dirty="0" err="1"/>
              <a:t>shelter</a:t>
            </a:r>
            <a:r>
              <a:rPr lang="da-DK" dirty="0"/>
              <a:t> (n = 149), </a:t>
            </a:r>
            <a:r>
              <a:rPr lang="da-DK" dirty="0" err="1"/>
              <a:t>breeding</a:t>
            </a:r>
            <a:r>
              <a:rPr lang="da-DK" dirty="0"/>
              <a:t> (n = 237), and pet </a:t>
            </a:r>
            <a:r>
              <a:rPr lang="da-DK" dirty="0" err="1"/>
              <a:t>market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(n = 66)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collected</a:t>
            </a:r>
            <a:r>
              <a:rPr lang="da-DK" dirty="0"/>
              <a:t> from </a:t>
            </a:r>
            <a:r>
              <a:rPr lang="da-DK" dirty="0" err="1"/>
              <a:t>eight</a:t>
            </a:r>
            <a:r>
              <a:rPr lang="da-DK" dirty="0"/>
              <a:t> </a:t>
            </a:r>
            <a:r>
              <a:rPr lang="da-DK" dirty="0" err="1"/>
              <a:t>districts</a:t>
            </a:r>
            <a:r>
              <a:rPr lang="da-DK" dirty="0"/>
              <a:t> in Guangzhou. </a:t>
            </a:r>
            <a:r>
              <a:rPr lang="da-DK" i="1" dirty="0"/>
              <a:t>Blastocystis</a:t>
            </a:r>
            <a:r>
              <a:rPr lang="da-DK" dirty="0"/>
              <a:t> sp.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 in 21 (3.2%), 20 (3.1%), and 35 (5.4%) samples, </a:t>
            </a:r>
            <a:r>
              <a:rPr lang="da-DK" dirty="0" err="1"/>
              <a:t>respectively</a:t>
            </a:r>
            <a:r>
              <a:rPr lang="da-DK" dirty="0"/>
              <a:t>.”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F952005-D7F7-4A8C-8FA0-63D63ED68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4" t="17693" r="22377" b="34493"/>
          <a:stretch/>
        </p:blipFill>
        <p:spPr>
          <a:xfrm>
            <a:off x="4229028" y="116632"/>
            <a:ext cx="518846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38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0E5D47A-3E41-4BE0-826B-A0AD6A90C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548680"/>
            <a:ext cx="2936816" cy="5124920"/>
          </a:xfrm>
        </p:spPr>
        <p:txBody>
          <a:bodyPr>
            <a:normAutofit/>
          </a:bodyPr>
          <a:lstStyle/>
          <a:p>
            <a:r>
              <a:rPr lang="da-DK" sz="1200" dirty="0" err="1"/>
              <a:t>Liao</a:t>
            </a:r>
            <a:r>
              <a:rPr lang="da-DK" sz="1200" dirty="0"/>
              <a:t> S, Lin X, Sun Y, Qi N, </a:t>
            </a:r>
            <a:r>
              <a:rPr lang="da-DK" sz="1200" dirty="0" err="1"/>
              <a:t>Lv</a:t>
            </a:r>
            <a:r>
              <a:rPr lang="da-DK" sz="1200" dirty="0"/>
              <a:t> M, Wu C, Li J, Hu J, Yu L, Cai H, </a:t>
            </a:r>
            <a:r>
              <a:rPr lang="da-DK" sz="1200" dirty="0" err="1"/>
              <a:t>Xiao</a:t>
            </a:r>
            <a:r>
              <a:rPr lang="da-DK" sz="1200" dirty="0"/>
              <a:t> W, Sun M, Li G. </a:t>
            </a:r>
            <a:r>
              <a:rPr lang="da-DK" sz="1200" dirty="0" err="1"/>
              <a:t>Occurrence</a:t>
            </a:r>
            <a:r>
              <a:rPr lang="da-DK" sz="1200" dirty="0"/>
              <a:t> and genotypes of </a:t>
            </a:r>
            <a:r>
              <a:rPr lang="da-DK" sz="1200" i="1" dirty="0"/>
              <a:t>Cryptosporidium</a:t>
            </a:r>
            <a:r>
              <a:rPr lang="da-DK" sz="1200" dirty="0"/>
              <a:t> </a:t>
            </a:r>
            <a:r>
              <a:rPr lang="da-DK" sz="1200" dirty="0" err="1"/>
              <a:t>spp</a:t>
            </a:r>
            <a:r>
              <a:rPr lang="da-DK" sz="1200" dirty="0"/>
              <a:t>., </a:t>
            </a:r>
            <a:r>
              <a:rPr lang="da-DK" sz="1200" i="1" dirty="0" err="1"/>
              <a:t>Giardia</a:t>
            </a:r>
            <a:r>
              <a:rPr lang="da-DK" sz="1200" dirty="0"/>
              <a:t> </a:t>
            </a:r>
            <a:r>
              <a:rPr lang="da-DK" sz="1200" i="1" dirty="0"/>
              <a:t>duodenalis</a:t>
            </a:r>
            <a:r>
              <a:rPr lang="da-DK" sz="1200" dirty="0"/>
              <a:t>, and </a:t>
            </a:r>
            <a:r>
              <a:rPr lang="da-DK" sz="1200" i="1" dirty="0"/>
              <a:t>Blastocystis</a:t>
            </a:r>
            <a:r>
              <a:rPr lang="da-DK" sz="1200" dirty="0"/>
              <a:t> sp. in </a:t>
            </a:r>
            <a:r>
              <a:rPr lang="da-DK" sz="1200" dirty="0" err="1"/>
              <a:t>household</a:t>
            </a:r>
            <a:r>
              <a:rPr lang="da-DK" sz="1200" dirty="0"/>
              <a:t>, </a:t>
            </a:r>
            <a:r>
              <a:rPr lang="da-DK" sz="1200" dirty="0" err="1"/>
              <a:t>shelter</a:t>
            </a:r>
            <a:r>
              <a:rPr lang="da-DK" sz="1200" dirty="0"/>
              <a:t>, </a:t>
            </a:r>
            <a:r>
              <a:rPr lang="da-DK" sz="1200" dirty="0" err="1"/>
              <a:t>breeding</a:t>
            </a:r>
            <a:r>
              <a:rPr lang="da-DK" sz="1200" dirty="0"/>
              <a:t>, and pet </a:t>
            </a:r>
            <a:r>
              <a:rPr lang="da-DK" sz="1200" dirty="0" err="1"/>
              <a:t>market</a:t>
            </a:r>
            <a:r>
              <a:rPr lang="da-DK" sz="1200" dirty="0"/>
              <a:t> </a:t>
            </a:r>
            <a:r>
              <a:rPr lang="da-DK" sz="1200" dirty="0" err="1"/>
              <a:t>dogs</a:t>
            </a:r>
            <a:r>
              <a:rPr lang="da-DK" sz="1200" dirty="0"/>
              <a:t> in Guangzhou, </a:t>
            </a:r>
            <a:r>
              <a:rPr lang="da-DK" sz="1200" dirty="0" err="1"/>
              <a:t>southern</a:t>
            </a:r>
            <a:r>
              <a:rPr lang="da-DK" sz="1200" dirty="0"/>
              <a:t> China. </a:t>
            </a:r>
            <a:r>
              <a:rPr lang="da-DK" sz="1200" dirty="0" err="1">
                <a:highlight>
                  <a:srgbClr val="FFFF00"/>
                </a:highlight>
              </a:rPr>
              <a:t>Sci</a:t>
            </a:r>
            <a:r>
              <a:rPr lang="da-DK" sz="1200" dirty="0">
                <a:highlight>
                  <a:srgbClr val="FFFF00"/>
                </a:highlight>
              </a:rPr>
              <a:t> </a:t>
            </a:r>
            <a:r>
              <a:rPr lang="da-DK" sz="1200" dirty="0" err="1">
                <a:highlight>
                  <a:srgbClr val="FFFF00"/>
                </a:highlight>
              </a:rPr>
              <a:t>Rep</a:t>
            </a:r>
            <a:r>
              <a:rPr lang="da-DK" sz="1200" dirty="0">
                <a:highlight>
                  <a:srgbClr val="FFFF00"/>
                </a:highlight>
              </a:rPr>
              <a:t>. </a:t>
            </a:r>
            <a:r>
              <a:rPr lang="da-DK" sz="1200" dirty="0"/>
              <a:t>2020 </a:t>
            </a:r>
            <a:r>
              <a:rPr lang="da-DK" sz="1200" dirty="0" err="1"/>
              <a:t>Oct</a:t>
            </a:r>
            <a:r>
              <a:rPr lang="da-DK" sz="1200" dirty="0"/>
              <a:t> 20;10(1):17736. </a:t>
            </a:r>
            <a:r>
              <a:rPr lang="da-DK" sz="1200" dirty="0" err="1"/>
              <a:t>doi</a:t>
            </a:r>
            <a:r>
              <a:rPr lang="da-DK" sz="1200" dirty="0"/>
              <a:t>: 10.1038/s41598-020-74299-z. PMID: 33082394; PMCID: PMC7576217.</a:t>
            </a:r>
          </a:p>
          <a:p>
            <a:endParaRPr lang="da-DK" sz="1200" dirty="0"/>
          </a:p>
          <a:p>
            <a:r>
              <a:rPr lang="en-US" sz="1200" dirty="0"/>
              <a:t>Scientific Reports is a peer-reviewed open-access scientific mega journal published by Nature Portfolio, covering all areas of the natural sciences. The journal was established in 2011.</a:t>
            </a:r>
            <a:endParaRPr lang="da-DK" sz="12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834B25-0C43-4178-BDDB-BF393A1B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221695"/>
            <a:ext cx="6120680" cy="64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3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0E5D47A-3E41-4BE0-826B-A0AD6A90C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0236" y="332656"/>
            <a:ext cx="2936816" cy="5688632"/>
          </a:xfrm>
        </p:spPr>
        <p:txBody>
          <a:bodyPr>
            <a:normAutofit/>
          </a:bodyPr>
          <a:lstStyle/>
          <a:p>
            <a:r>
              <a:rPr lang="da-DK" sz="1200" dirty="0"/>
              <a:t>”</a:t>
            </a:r>
            <a:r>
              <a:rPr lang="en-US" sz="1200" dirty="0"/>
              <a:t>Twenty-seven nucleotide sequences identified as ST3 were identical to each other and had 100% similarity to the MK782518 reference sequence from urticaria patients in Brazil”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SO much is wrong here. No ST3 sequences were included in the tree. First notion about something fishy is by looking at where “ST3” goes in the figure – usually it goes with ST4 and ST8. Moreover the two reference sequences – MK782518 and MK511788 are not </a:t>
            </a:r>
            <a:r>
              <a:rPr lang="en-US" sz="1200" i="1" dirty="0"/>
              <a:t>Blastocystis</a:t>
            </a:r>
            <a:r>
              <a:rPr lang="en-US" sz="1200" dirty="0"/>
              <a:t> at all, but were deposited in GenBank as such, making way for second-generation mis-identification. Indeed MK782518 and MK511788 are </a:t>
            </a:r>
            <a:r>
              <a:rPr lang="en-US" sz="1200" i="1" dirty="0" err="1"/>
              <a:t>Yarrowia</a:t>
            </a:r>
            <a:r>
              <a:rPr lang="en-US" sz="1200" i="1" dirty="0"/>
              <a:t> </a:t>
            </a:r>
            <a:r>
              <a:rPr lang="en-US" sz="1200" i="1" dirty="0" err="1"/>
              <a:t>lipolytica</a:t>
            </a:r>
            <a:r>
              <a:rPr lang="en-US" sz="1200" i="1" dirty="0"/>
              <a:t> </a:t>
            </a:r>
            <a:r>
              <a:rPr lang="en-US" sz="1200" dirty="0"/>
              <a:t>and </a:t>
            </a:r>
            <a:r>
              <a:rPr lang="en-US" sz="1200" i="1" dirty="0"/>
              <a:t>Pichia</a:t>
            </a:r>
            <a:r>
              <a:rPr lang="en-US" sz="1200" dirty="0"/>
              <a:t> sp., respectively.</a:t>
            </a:r>
            <a:endParaRPr lang="da-DK" sz="1200" dirty="0"/>
          </a:p>
          <a:p>
            <a:endParaRPr lang="da-DK" sz="12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834B25-0C43-4178-BDDB-BF393A1B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221695"/>
            <a:ext cx="6120680" cy="641461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A265A37-2711-4E71-94E7-AE51962F9E77}"/>
              </a:ext>
            </a:extLst>
          </p:cNvPr>
          <p:cNvSpPr/>
          <p:nvPr/>
        </p:nvSpPr>
        <p:spPr>
          <a:xfrm>
            <a:off x="7689304" y="2924944"/>
            <a:ext cx="2423719" cy="25202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Pil: højre 3">
            <a:extLst>
              <a:ext uri="{FF2B5EF4-FFF2-40B4-BE49-F238E27FC236}">
                <a16:creationId xmlns:a16="http://schemas.microsoft.com/office/drawing/2014/main" id="{236BD1EE-7B01-4147-BC77-1E4BB5F5F174}"/>
              </a:ext>
            </a:extLst>
          </p:cNvPr>
          <p:cNvSpPr/>
          <p:nvPr/>
        </p:nvSpPr>
        <p:spPr>
          <a:xfrm>
            <a:off x="7257256" y="4005064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0330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0E5D47A-3E41-4BE0-826B-A0AD6A90C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0236" y="332656"/>
            <a:ext cx="2936816" cy="5688632"/>
          </a:xfrm>
        </p:spPr>
        <p:txBody>
          <a:bodyPr>
            <a:normAutofit fontScale="92500"/>
          </a:bodyPr>
          <a:lstStyle/>
          <a:p>
            <a:r>
              <a:rPr lang="da-DK" dirty="0"/>
              <a:t>The red oval ring covers reference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all </a:t>
            </a:r>
            <a:r>
              <a:rPr lang="da-DK" dirty="0" err="1"/>
              <a:t>yeasts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en-US" dirty="0"/>
              <a:t>This means that out of</a:t>
            </a:r>
          </a:p>
          <a:p>
            <a:r>
              <a:rPr lang="en-US" dirty="0"/>
              <a:t>the 35 so-called </a:t>
            </a:r>
            <a:r>
              <a:rPr lang="en-US" i="1" dirty="0"/>
              <a:t>Blastocystis</a:t>
            </a:r>
            <a:r>
              <a:rPr lang="en-US" dirty="0"/>
              <a:t> sequences, only one was </a:t>
            </a:r>
            <a:r>
              <a:rPr lang="en-US" i="1" dirty="0"/>
              <a:t>Blastocystis</a:t>
            </a:r>
            <a:r>
              <a:rPr lang="en-US" dirty="0"/>
              <a:t>, and that sequence was a ST10 sequence. ST10 is</a:t>
            </a:r>
          </a:p>
          <a:p>
            <a:r>
              <a:rPr lang="en-US" dirty="0"/>
              <a:t>usually seen in larger herbivorous animals,</a:t>
            </a:r>
          </a:p>
          <a:p>
            <a:r>
              <a:rPr lang="en-US" dirty="0"/>
              <a:t>and could be an incidental finding that could reflect the coprophagous habits of</a:t>
            </a:r>
          </a:p>
          <a:p>
            <a:r>
              <a:rPr lang="en-US" dirty="0"/>
              <a:t>dogs.</a:t>
            </a:r>
            <a:endParaRPr lang="da-DK" dirty="0"/>
          </a:p>
          <a:p>
            <a:endParaRPr lang="da-DK" sz="12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834B25-0C43-4178-BDDB-BF393A1B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221695"/>
            <a:ext cx="6120680" cy="641461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A265A37-2711-4E71-94E7-AE51962F9E77}"/>
              </a:ext>
            </a:extLst>
          </p:cNvPr>
          <p:cNvSpPr/>
          <p:nvPr/>
        </p:nvSpPr>
        <p:spPr>
          <a:xfrm rot="19713308">
            <a:off x="6898376" y="-289338"/>
            <a:ext cx="2423719" cy="62932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762F321-A915-42B4-BFA8-A523E9CA8E81}"/>
              </a:ext>
            </a:extLst>
          </p:cNvPr>
          <p:cNvSpPr/>
          <p:nvPr/>
        </p:nvSpPr>
        <p:spPr>
          <a:xfrm rot="2406650">
            <a:off x="4664967" y="4554993"/>
            <a:ext cx="576064" cy="1800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508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F890585-7D3A-456E-8980-1D7F3AA8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252800"/>
            <a:ext cx="9166440" cy="50565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/>
              <a:t>Grey zones and </a:t>
            </a:r>
            <a:r>
              <a:rPr lang="da-DK" b="1" dirty="0" err="1"/>
              <a:t>pitfalls</a:t>
            </a:r>
            <a:r>
              <a:rPr lang="da-DK" b="1" dirty="0"/>
              <a:t> of DNA-</a:t>
            </a:r>
            <a:r>
              <a:rPr lang="da-DK" b="1" dirty="0" err="1"/>
              <a:t>based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endParaRPr lang="da-DK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chimeras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False-negative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False-positive </a:t>
            </a:r>
            <a:r>
              <a:rPr lang="da-DK" dirty="0" err="1"/>
              <a:t>results</a:t>
            </a:r>
            <a:r>
              <a:rPr lang="da-DK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Defining</a:t>
            </a:r>
            <a:r>
              <a:rPr lang="da-DK" dirty="0"/>
              <a:t> positive/negative samples </a:t>
            </a:r>
            <a:r>
              <a:rPr lang="da-DK" dirty="0" err="1"/>
              <a:t>using</a:t>
            </a:r>
            <a:r>
              <a:rPr lang="da-DK" dirty="0"/>
              <a:t> NGS </a:t>
            </a:r>
            <a:r>
              <a:rPr lang="da-DK" dirty="0" err="1"/>
              <a:t>methods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Overlooking</a:t>
            </a:r>
            <a:r>
              <a:rPr lang="da-DK" dirty="0"/>
              <a:t> mixed </a:t>
            </a:r>
            <a:r>
              <a:rPr lang="da-DK" dirty="0" err="1"/>
              <a:t>infections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Misannotation of DNA </a:t>
            </a:r>
            <a:r>
              <a:rPr lang="da-DK" dirty="0" err="1"/>
              <a:t>sequences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Erroneous</a:t>
            </a:r>
            <a:r>
              <a:rPr lang="da-DK" dirty="0"/>
              <a:t> </a:t>
            </a:r>
            <a:r>
              <a:rPr lang="da-DK" dirty="0" err="1"/>
              <a:t>conclusions</a:t>
            </a:r>
            <a:r>
              <a:rPr lang="da-DK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err="1"/>
              <a:t>Leverage</a:t>
            </a:r>
            <a:r>
              <a:rPr lang="da-DK" b="1" dirty="0"/>
              <a:t> of DNA-</a:t>
            </a:r>
            <a:r>
              <a:rPr lang="da-DK" b="1" dirty="0" err="1"/>
              <a:t>based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endParaRPr lang="da-DK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High </a:t>
            </a:r>
            <a:r>
              <a:rPr lang="da-DK" dirty="0" err="1"/>
              <a:t>throughput</a:t>
            </a:r>
            <a:r>
              <a:rPr lang="da-DK" dirty="0"/>
              <a:t> – </a:t>
            </a:r>
            <a:r>
              <a:rPr lang="da-DK" dirty="0" err="1"/>
              <a:t>automization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Exhaustive</a:t>
            </a:r>
            <a:r>
              <a:rPr lang="da-DK" dirty="0"/>
              <a:t>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characterization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Transkingdom</a:t>
            </a:r>
            <a:r>
              <a:rPr lang="da-DK" dirty="0"/>
              <a:t> </a:t>
            </a:r>
            <a:r>
              <a:rPr lang="da-DK" dirty="0" err="1"/>
              <a:t>relationships</a:t>
            </a:r>
            <a:r>
              <a:rPr lang="da-DK" dirty="0"/>
              <a:t> – Blastocystis in a gut </a:t>
            </a:r>
            <a:r>
              <a:rPr lang="da-DK" dirty="0" err="1"/>
              <a:t>microbiota</a:t>
            </a:r>
            <a:r>
              <a:rPr lang="da-DK" dirty="0"/>
              <a:t>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F5536-E257-4240-9750-2936B38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Points of </a:t>
            </a:r>
            <a:r>
              <a:rPr lang="da-DK" dirty="0" err="1"/>
              <a:t>address</a:t>
            </a:r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79D875D-B7FA-4C69-B6B1-DA824758D6E5}"/>
              </a:ext>
            </a:extLst>
          </p:cNvPr>
          <p:cNvSpPr txBox="1"/>
          <p:nvPr/>
        </p:nvSpPr>
        <p:spPr>
          <a:xfrm>
            <a:off x="4448944" y="1772816"/>
            <a:ext cx="6336704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a-DK" sz="2400" dirty="0"/>
              <a:t>First, </a:t>
            </a:r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quick</a:t>
            </a:r>
            <a:r>
              <a:rPr lang="da-DK" sz="2400" dirty="0"/>
              <a:t> facts </a:t>
            </a:r>
            <a:r>
              <a:rPr lang="da-DK" sz="2400" dirty="0" err="1"/>
              <a:t>about</a:t>
            </a:r>
            <a:r>
              <a:rPr lang="da-DK" sz="2400" dirty="0"/>
              <a:t> </a:t>
            </a:r>
            <a:r>
              <a:rPr lang="da-DK" sz="2400" i="1" dirty="0" err="1"/>
              <a:t>Blatstocystis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791510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A4C346-A5F9-45E3-B30A-C46C89AA6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80" y="3284984"/>
            <a:ext cx="9166440" cy="4420800"/>
          </a:xfrm>
        </p:spPr>
        <p:txBody>
          <a:bodyPr>
            <a:normAutofit/>
          </a:bodyPr>
          <a:lstStyle/>
          <a:p>
            <a:r>
              <a:rPr lang="en-US" sz="1600" dirty="0"/>
              <a:t>“The present study collected 795 fecal samples from </a:t>
            </a:r>
            <a:r>
              <a:rPr lang="en-US" sz="1600" dirty="0">
                <a:highlight>
                  <a:srgbClr val="FFFF00"/>
                </a:highlight>
              </a:rPr>
              <a:t>cattle</a:t>
            </a:r>
            <a:r>
              <a:rPr lang="en-US" sz="1600" dirty="0"/>
              <a:t> in Shanxi Province and these fecal samples were examined for presence of </a:t>
            </a:r>
            <a:r>
              <a:rPr lang="en-US" sz="1600" i="1" dirty="0"/>
              <a:t>Cryptosporidium</a:t>
            </a:r>
            <a:r>
              <a:rPr lang="en-US" sz="1600" dirty="0"/>
              <a:t> spp. and </a:t>
            </a:r>
            <a:r>
              <a:rPr lang="en-US" sz="1600" i="1" dirty="0"/>
              <a:t>Blastocystis</a:t>
            </a:r>
            <a:r>
              <a:rPr lang="en-US" sz="1600" dirty="0"/>
              <a:t> sp. using molecular methods. The prevalence of </a:t>
            </a:r>
            <a:r>
              <a:rPr lang="en-US" sz="1600" i="1" dirty="0"/>
              <a:t>Cryptosporidium</a:t>
            </a:r>
            <a:r>
              <a:rPr lang="en-US" sz="1600" dirty="0"/>
              <a:t> spp. in cattle in Shanxi Province was 2.9% (23/795), and all of the positive samples were identified as </a:t>
            </a:r>
            <a:r>
              <a:rPr lang="en-US" sz="1600" i="1" dirty="0"/>
              <a:t>C. </a:t>
            </a:r>
            <a:r>
              <a:rPr lang="en-US" sz="1600" i="1" dirty="0" err="1"/>
              <a:t>andersoni</a:t>
            </a:r>
            <a:r>
              <a:rPr lang="en-US" sz="1600" dirty="0"/>
              <a:t>. </a:t>
            </a:r>
            <a:r>
              <a:rPr lang="en-US" sz="1600" dirty="0">
                <a:highlight>
                  <a:srgbClr val="FFFF00"/>
                </a:highlight>
              </a:rPr>
              <a:t>The prevalence of </a:t>
            </a:r>
            <a:r>
              <a:rPr lang="en-US" sz="1600" i="1" dirty="0">
                <a:highlight>
                  <a:srgbClr val="FFFF00"/>
                </a:highlight>
              </a:rPr>
              <a:t>Blastocystis</a:t>
            </a:r>
            <a:r>
              <a:rPr lang="en-US" sz="1600" dirty="0">
                <a:highlight>
                  <a:srgbClr val="FFFF00"/>
                </a:highlight>
              </a:rPr>
              <a:t> sp. in cattle in Shanxi Province was 13.0% </a:t>
            </a:r>
            <a:r>
              <a:rPr lang="en-US" sz="1600" dirty="0"/>
              <a:t>(103/795), including five known subtypes (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ST1, </a:t>
            </a:r>
            <a:r>
              <a:rPr lang="en-US" sz="1600" dirty="0">
                <a:highlight>
                  <a:srgbClr val="FFFF00"/>
                </a:highlight>
              </a:rPr>
              <a:t>ST10, ST14, ST21 and ST26</a:t>
            </a:r>
            <a:r>
              <a:rPr lang="en-US" sz="1600" dirty="0"/>
              <a:t>) and three unknown subtypes.”</a:t>
            </a:r>
            <a:endParaRPr lang="da-DK" sz="16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613F8BF-0387-422B-9C9C-76ACDEBDB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9" t="15109" r="31828" b="61630"/>
          <a:stretch/>
        </p:blipFill>
        <p:spPr>
          <a:xfrm>
            <a:off x="369780" y="404664"/>
            <a:ext cx="820891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2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265FC1C-DD0B-41F1-A5F5-BA0B5E67B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DAA7F3-BC6B-4DFB-8CB3-9E4BA91E2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4" t="5417" r="32554" b="3477"/>
          <a:stretch/>
        </p:blipFill>
        <p:spPr>
          <a:xfrm>
            <a:off x="2539178" y="15362"/>
            <a:ext cx="4827644" cy="684263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40C98C9-195A-4880-B48E-4364E488BDFD}"/>
              </a:ext>
            </a:extLst>
          </p:cNvPr>
          <p:cNvSpPr/>
          <p:nvPr/>
        </p:nvSpPr>
        <p:spPr>
          <a:xfrm rot="161238">
            <a:off x="3818001" y="5508722"/>
            <a:ext cx="2727265" cy="7945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FDD710C5-ADEB-4A9B-A684-1E107BFA3158}"/>
              </a:ext>
            </a:extLst>
          </p:cNvPr>
          <p:cNvSpPr txBox="1"/>
          <p:nvPr/>
        </p:nvSpPr>
        <p:spPr>
          <a:xfrm>
            <a:off x="7603383" y="5598777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Yeast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indicated</a:t>
            </a:r>
            <a:r>
              <a:rPr lang="da-DK" dirty="0"/>
              <a:t> as ‘ST1’.</a:t>
            </a:r>
          </a:p>
        </p:txBody>
      </p:sp>
      <p:sp>
        <p:nvSpPr>
          <p:cNvPr id="7" name="Pil: højre 6">
            <a:extLst>
              <a:ext uri="{FF2B5EF4-FFF2-40B4-BE49-F238E27FC236}">
                <a16:creationId xmlns:a16="http://schemas.microsoft.com/office/drawing/2014/main" id="{FA2F2849-0C8B-4B73-BBF2-491C7FC70B50}"/>
              </a:ext>
            </a:extLst>
          </p:cNvPr>
          <p:cNvSpPr/>
          <p:nvPr/>
        </p:nvSpPr>
        <p:spPr>
          <a:xfrm rot="10800000">
            <a:off x="6780856" y="5880422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6720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A96116D-BC85-4A44-BEE3-C8684D1C9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747" y="3933056"/>
            <a:ext cx="9166440" cy="4420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total of 465 fecal samples were collected from veterinary clinics located in 5 different districts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Barcoding primers were used (Scicluna, 2006)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17 (17/465; 3.65%) samples were found to be </a:t>
            </a:r>
            <a:r>
              <a:rPr lang="en-US" i="1" dirty="0"/>
              <a:t>Blastocystis</a:t>
            </a:r>
            <a:r>
              <a:rPr lang="en-US" dirty="0"/>
              <a:t>-positive. 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122EF7E-019D-4247-82EC-1F0677D87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1" t="17692" r="26739" b="16401"/>
          <a:stretch/>
        </p:blipFill>
        <p:spPr>
          <a:xfrm>
            <a:off x="2216696" y="44624"/>
            <a:ext cx="489654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1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5CDB5C0-4B76-43B9-973A-DD0FEDBD0D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967" y="354504"/>
            <a:ext cx="3960440" cy="442080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Polish Journal of Veterinary Sciences</a:t>
            </a:r>
          </a:p>
          <a:p>
            <a:endParaRPr lang="en-US" sz="2000" dirty="0"/>
          </a:p>
          <a:p>
            <a:r>
              <a:rPr lang="en-US" sz="2000" dirty="0"/>
              <a:t>Molecular prevalence and subtyping of </a:t>
            </a:r>
            <a:r>
              <a:rPr lang="en-US" sz="2000" i="1" dirty="0"/>
              <a:t>Blastocystis</a:t>
            </a:r>
            <a:r>
              <a:rPr lang="en-US" sz="2000" dirty="0"/>
              <a:t> sp. isolates in stray cats of İzmir, Turkey: First report of “ST4</a:t>
            </a:r>
          </a:p>
          <a:p>
            <a:r>
              <a:rPr lang="en-US" sz="2000" dirty="0"/>
              <a:t>allele 42” in cats </a:t>
            </a:r>
          </a:p>
          <a:p>
            <a:endParaRPr lang="en-US" sz="2000" dirty="0"/>
          </a:p>
          <a:p>
            <a:r>
              <a:rPr lang="en-US" sz="2000" u="sng" dirty="0"/>
              <a:t>Three issues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AB107970 and AB107971 featuring twice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ST4 is entered twice in the tree (arrows)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References named ‘ST4/42’ are yeast sequences</a:t>
            </a:r>
            <a:endParaRPr lang="da-DK" sz="20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83C4DFD-FCC9-4915-AEB9-B134A2AB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1" t="10945" r="32554" b="3477"/>
          <a:stretch/>
        </p:blipFill>
        <p:spPr>
          <a:xfrm>
            <a:off x="4304928" y="7513"/>
            <a:ext cx="5184576" cy="6866623"/>
          </a:xfrm>
          <a:prstGeom prst="rect">
            <a:avLst/>
          </a:prstGeom>
        </p:spPr>
      </p:pic>
      <p:sp>
        <p:nvSpPr>
          <p:cNvPr id="5" name="Pil: højre 4">
            <a:extLst>
              <a:ext uri="{FF2B5EF4-FFF2-40B4-BE49-F238E27FC236}">
                <a16:creationId xmlns:a16="http://schemas.microsoft.com/office/drawing/2014/main" id="{D6AF6788-9CBF-44B8-8B02-C9A60DC19DB2}"/>
              </a:ext>
            </a:extLst>
          </p:cNvPr>
          <p:cNvSpPr/>
          <p:nvPr/>
        </p:nvSpPr>
        <p:spPr>
          <a:xfrm rot="10800000">
            <a:off x="8409384" y="213285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Højre klammeparentes 5">
            <a:extLst>
              <a:ext uri="{FF2B5EF4-FFF2-40B4-BE49-F238E27FC236}">
                <a16:creationId xmlns:a16="http://schemas.microsoft.com/office/drawing/2014/main" id="{D3C0EC35-28C4-4ED3-8CC6-1E57758413A8}"/>
              </a:ext>
            </a:extLst>
          </p:cNvPr>
          <p:cNvSpPr/>
          <p:nvPr/>
        </p:nvSpPr>
        <p:spPr>
          <a:xfrm>
            <a:off x="8121352" y="1988840"/>
            <a:ext cx="72008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il: højre 6">
            <a:extLst>
              <a:ext uri="{FF2B5EF4-FFF2-40B4-BE49-F238E27FC236}">
                <a16:creationId xmlns:a16="http://schemas.microsoft.com/office/drawing/2014/main" id="{2EA8C8FB-42CA-4B4E-8A33-FB24E186050D}"/>
              </a:ext>
            </a:extLst>
          </p:cNvPr>
          <p:cNvSpPr/>
          <p:nvPr/>
        </p:nvSpPr>
        <p:spPr>
          <a:xfrm rot="10800000">
            <a:off x="9298260" y="4725144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Højre klammeparentes 7">
            <a:extLst>
              <a:ext uri="{FF2B5EF4-FFF2-40B4-BE49-F238E27FC236}">
                <a16:creationId xmlns:a16="http://schemas.microsoft.com/office/drawing/2014/main" id="{C435E39E-3522-4449-A6E4-A27FE3F360E3}"/>
              </a:ext>
            </a:extLst>
          </p:cNvPr>
          <p:cNvSpPr/>
          <p:nvPr/>
        </p:nvSpPr>
        <p:spPr>
          <a:xfrm>
            <a:off x="9201472" y="4581128"/>
            <a:ext cx="72008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7425390C-3A10-4EA5-AF61-41EB9D6740E8}"/>
              </a:ext>
            </a:extLst>
          </p:cNvPr>
          <p:cNvSpPr/>
          <p:nvPr/>
        </p:nvSpPr>
        <p:spPr>
          <a:xfrm>
            <a:off x="6969224" y="4509120"/>
            <a:ext cx="2207468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8394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283C4DFD-FCC9-4915-AEB9-B134A2AB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1" t="10945" r="32554" b="3477"/>
          <a:stretch/>
        </p:blipFill>
        <p:spPr>
          <a:xfrm>
            <a:off x="4304928" y="7513"/>
            <a:ext cx="5184576" cy="6866623"/>
          </a:xfrm>
          <a:prstGeom prst="rect">
            <a:avLst/>
          </a:prstGeom>
        </p:spPr>
      </p:pic>
      <p:sp>
        <p:nvSpPr>
          <p:cNvPr id="5" name="Pil: højre 4">
            <a:extLst>
              <a:ext uri="{FF2B5EF4-FFF2-40B4-BE49-F238E27FC236}">
                <a16:creationId xmlns:a16="http://schemas.microsoft.com/office/drawing/2014/main" id="{D6AF6788-9CBF-44B8-8B02-C9A60DC19DB2}"/>
              </a:ext>
            </a:extLst>
          </p:cNvPr>
          <p:cNvSpPr/>
          <p:nvPr/>
        </p:nvSpPr>
        <p:spPr>
          <a:xfrm rot="10800000">
            <a:off x="8409384" y="213285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Højre klammeparentes 5">
            <a:extLst>
              <a:ext uri="{FF2B5EF4-FFF2-40B4-BE49-F238E27FC236}">
                <a16:creationId xmlns:a16="http://schemas.microsoft.com/office/drawing/2014/main" id="{D3C0EC35-28C4-4ED3-8CC6-1E57758413A8}"/>
              </a:ext>
            </a:extLst>
          </p:cNvPr>
          <p:cNvSpPr/>
          <p:nvPr/>
        </p:nvSpPr>
        <p:spPr>
          <a:xfrm>
            <a:off x="8121352" y="1988840"/>
            <a:ext cx="72008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il: højre 6">
            <a:extLst>
              <a:ext uri="{FF2B5EF4-FFF2-40B4-BE49-F238E27FC236}">
                <a16:creationId xmlns:a16="http://schemas.microsoft.com/office/drawing/2014/main" id="{2EA8C8FB-42CA-4B4E-8A33-FB24E186050D}"/>
              </a:ext>
            </a:extLst>
          </p:cNvPr>
          <p:cNvSpPr/>
          <p:nvPr/>
        </p:nvSpPr>
        <p:spPr>
          <a:xfrm rot="10800000">
            <a:off x="9298260" y="4725144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Højre klammeparentes 7">
            <a:extLst>
              <a:ext uri="{FF2B5EF4-FFF2-40B4-BE49-F238E27FC236}">
                <a16:creationId xmlns:a16="http://schemas.microsoft.com/office/drawing/2014/main" id="{C435E39E-3522-4449-A6E4-A27FE3F360E3}"/>
              </a:ext>
            </a:extLst>
          </p:cNvPr>
          <p:cNvSpPr/>
          <p:nvPr/>
        </p:nvSpPr>
        <p:spPr>
          <a:xfrm>
            <a:off x="9201472" y="4653136"/>
            <a:ext cx="72008" cy="50405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9A4555C-283B-4766-AF7A-98BDF552F6EE}"/>
              </a:ext>
            </a:extLst>
          </p:cNvPr>
          <p:cNvSpPr txBox="1"/>
          <p:nvPr/>
        </p:nvSpPr>
        <p:spPr>
          <a:xfrm>
            <a:off x="344488" y="3717032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MK782501, MK782512, MK782521 </a:t>
            </a:r>
          </a:p>
          <a:p>
            <a:r>
              <a:rPr lang="da-DK" dirty="0"/>
              <a:t>= </a:t>
            </a:r>
            <a:r>
              <a:rPr lang="da-DK" i="1" dirty="0" err="1"/>
              <a:t>Galactomyces</a:t>
            </a:r>
            <a:r>
              <a:rPr lang="da-DK" i="1" dirty="0"/>
              <a:t> </a:t>
            </a:r>
            <a:r>
              <a:rPr lang="da-DK" i="1" dirty="0" err="1"/>
              <a:t>geotricum</a:t>
            </a:r>
            <a:r>
              <a:rPr lang="da-DK" i="1" dirty="0"/>
              <a:t>/</a:t>
            </a:r>
            <a:r>
              <a:rPr lang="da-DK" i="1" dirty="0" err="1"/>
              <a:t>Geotrichum</a:t>
            </a:r>
            <a:r>
              <a:rPr lang="da-DK" i="1" dirty="0"/>
              <a:t> </a:t>
            </a:r>
            <a:r>
              <a:rPr lang="da-DK" i="1" dirty="0" err="1"/>
              <a:t>candidum</a:t>
            </a:r>
            <a:r>
              <a:rPr lang="da-DK" i="1" dirty="0"/>
              <a:t> </a:t>
            </a:r>
            <a:r>
              <a:rPr lang="da-DK" dirty="0"/>
              <a:t>(</a:t>
            </a:r>
            <a:r>
              <a:rPr lang="da-DK" dirty="0" err="1"/>
              <a:t>yeasts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Example</a:t>
            </a:r>
            <a:r>
              <a:rPr lang="da-DK" dirty="0">
                <a:sym typeface="Wingdings" panose="05000000000000000000" pitchFamily="2" charset="2"/>
              </a:rPr>
              <a:t> of second-generation mis-</a:t>
            </a:r>
            <a:r>
              <a:rPr lang="da-DK" dirty="0" err="1">
                <a:sym typeface="Wingdings" panose="05000000000000000000" pitchFamily="2" charset="2"/>
              </a:rPr>
              <a:t>identification</a:t>
            </a:r>
            <a:r>
              <a:rPr lang="da-DK" dirty="0">
                <a:sym typeface="Wingdings" panose="05000000000000000000" pitchFamily="2" charset="2"/>
              </a:rPr>
              <a:t> of </a:t>
            </a:r>
            <a:r>
              <a:rPr lang="da-DK" i="1" dirty="0">
                <a:sym typeface="Wingdings" panose="05000000000000000000" pitchFamily="2" charset="2"/>
              </a:rPr>
              <a:t>Blastocystis</a:t>
            </a:r>
            <a:endParaRPr lang="da-DK" i="1" dirty="0"/>
          </a:p>
          <a:p>
            <a:r>
              <a:rPr lang="da-DK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6144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9ED8585-8C40-4CAB-890C-F6948CF56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/>
              <a:t>So,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not </a:t>
            </a:r>
            <a:r>
              <a:rPr lang="da-DK" i="1" dirty="0"/>
              <a:t>Blastocystis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but </a:t>
            </a:r>
            <a:r>
              <a:rPr lang="da-DK" dirty="0" err="1"/>
              <a:t>yeast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. This is </a:t>
            </a:r>
            <a:r>
              <a:rPr lang="da-DK" dirty="0" err="1"/>
              <a:t>unfortunate</a:t>
            </a:r>
            <a:r>
              <a:rPr lang="da-DK" dirty="0"/>
              <a:t> for </a:t>
            </a:r>
            <a:r>
              <a:rPr lang="da-DK" dirty="0" err="1"/>
              <a:t>two</a:t>
            </a:r>
            <a:r>
              <a:rPr lang="da-DK" dirty="0"/>
              <a:t> major </a:t>
            </a:r>
            <a:r>
              <a:rPr lang="da-DK" dirty="0" err="1"/>
              <a:t>reasons</a:t>
            </a:r>
            <a:r>
              <a:rPr lang="da-DK" dirty="0"/>
              <a:t>:</a:t>
            </a:r>
          </a:p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It gives the </a:t>
            </a:r>
            <a:r>
              <a:rPr lang="da-DK" dirty="0" err="1"/>
              <a:t>impression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i="1" dirty="0"/>
              <a:t>Blastocystis</a:t>
            </a:r>
            <a:r>
              <a:rPr lang="da-DK" dirty="0"/>
              <a:t> is </a:t>
            </a:r>
            <a:r>
              <a:rPr lang="da-DK" dirty="0" err="1"/>
              <a:t>relatively</a:t>
            </a:r>
            <a:r>
              <a:rPr lang="da-DK" dirty="0"/>
              <a:t> common in </a:t>
            </a:r>
            <a:r>
              <a:rPr lang="da-DK" dirty="0" err="1"/>
              <a:t>cats</a:t>
            </a:r>
            <a:r>
              <a:rPr lang="da-DK" dirty="0"/>
              <a:t> (</a:t>
            </a:r>
            <a:r>
              <a:rPr lang="da-DK" dirty="0" err="1"/>
              <a:t>which</a:t>
            </a:r>
            <a:r>
              <a:rPr lang="da-DK" dirty="0"/>
              <a:t> it is not)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underestimated</a:t>
            </a:r>
            <a:r>
              <a:rPr lang="da-DK" dirty="0">
                <a:sym typeface="Wingdings" panose="05000000000000000000" pitchFamily="2" charset="2"/>
              </a:rPr>
              <a:t> host </a:t>
            </a:r>
            <a:r>
              <a:rPr lang="da-DK" dirty="0" err="1">
                <a:sym typeface="Wingdings" panose="05000000000000000000" pitchFamily="2" charset="2"/>
              </a:rPr>
              <a:t>specificity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/>
          </a:p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The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title</a:t>
            </a:r>
            <a:r>
              <a:rPr lang="da-DK" dirty="0"/>
              <a:t> and abstract of the </a:t>
            </a:r>
            <a:r>
              <a:rPr lang="da-DK" dirty="0" err="1"/>
              <a:t>article</a:t>
            </a:r>
            <a:r>
              <a:rPr lang="da-DK" dirty="0"/>
              <a:t> highlights the </a:t>
            </a:r>
            <a:r>
              <a:rPr lang="da-DK" dirty="0" err="1"/>
              <a:t>zoonotic</a:t>
            </a:r>
            <a:r>
              <a:rPr lang="da-DK" dirty="0"/>
              <a:t> potential of </a:t>
            </a:r>
            <a:r>
              <a:rPr lang="da-DK" i="1" dirty="0"/>
              <a:t>Blastocystis</a:t>
            </a:r>
            <a:r>
              <a:rPr lang="da-DK" dirty="0"/>
              <a:t> in </a:t>
            </a:r>
            <a:r>
              <a:rPr lang="da-DK" dirty="0" err="1"/>
              <a:t>cats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claimed</a:t>
            </a:r>
            <a:r>
              <a:rPr lang="da-DK" dirty="0"/>
              <a:t> to have </a:t>
            </a:r>
            <a:r>
              <a:rPr lang="da-DK" dirty="0" err="1"/>
              <a:t>found</a:t>
            </a:r>
            <a:r>
              <a:rPr lang="da-DK" dirty="0"/>
              <a:t> ST4 </a:t>
            </a:r>
            <a:r>
              <a:rPr lang="da-DK" dirty="0" err="1"/>
              <a:t>allele</a:t>
            </a:r>
            <a:r>
              <a:rPr lang="da-DK" dirty="0"/>
              <a:t> 42, </a:t>
            </a:r>
            <a:r>
              <a:rPr lang="da-DK" dirty="0" err="1"/>
              <a:t>which</a:t>
            </a:r>
            <a:r>
              <a:rPr lang="da-DK" dirty="0"/>
              <a:t> is common in </a:t>
            </a:r>
            <a:r>
              <a:rPr lang="da-DK" dirty="0" err="1"/>
              <a:t>humans</a:t>
            </a:r>
            <a:r>
              <a:rPr lang="da-DK" dirty="0"/>
              <a:t> in Europe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misleading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conclusion</a:t>
            </a:r>
            <a:endParaRPr lang="da-DK" dirty="0">
              <a:sym typeface="Wingdings" panose="05000000000000000000" pitchFamily="2" charset="2"/>
            </a:endParaRP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FF7AC4-4293-4C87-8740-9AD3615D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59945"/>
            <a:ext cx="9166440" cy="984885"/>
          </a:xfrm>
        </p:spPr>
        <p:txBody>
          <a:bodyPr/>
          <a:lstStyle/>
          <a:p>
            <a:r>
              <a:rPr lang="en-US" dirty="0"/>
              <a:t>Towards minimizing second-generation mis-identification of </a:t>
            </a:r>
            <a:r>
              <a:rPr lang="en-US" i="1" dirty="0"/>
              <a:t>Blastocystis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6158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9EAB334-07A9-412C-8583-9582ADFDB2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Dealing</a:t>
            </a:r>
            <a:r>
              <a:rPr lang="da-DK" dirty="0"/>
              <a:t> with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artefacts</a:t>
            </a:r>
            <a:r>
              <a:rPr lang="da-DK" dirty="0"/>
              <a:t>/</a:t>
            </a:r>
            <a:r>
              <a:rPr lang="da-DK" dirty="0" err="1"/>
              <a:t>misidentification</a:t>
            </a:r>
            <a:r>
              <a:rPr lang="da-DK" dirty="0"/>
              <a:t> of </a:t>
            </a:r>
            <a:r>
              <a:rPr lang="da-DK" dirty="0" err="1"/>
              <a:t>sequences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Lack</a:t>
            </a:r>
            <a:r>
              <a:rPr lang="da-DK" dirty="0"/>
              <a:t> of </a:t>
            </a:r>
            <a:r>
              <a:rPr lang="da-DK" dirty="0" err="1"/>
              <a:t>awareness</a:t>
            </a:r>
            <a:r>
              <a:rPr lang="da-DK" dirty="0"/>
              <a:t> of </a:t>
            </a: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in </a:t>
            </a:r>
            <a:r>
              <a:rPr lang="da-DK" dirty="0" err="1"/>
              <a:t>GenBank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Lack</a:t>
            </a:r>
            <a:r>
              <a:rPr lang="da-DK" dirty="0"/>
              <a:t> of </a:t>
            </a:r>
            <a:r>
              <a:rPr lang="da-DK" dirty="0" err="1"/>
              <a:t>BLASTing</a:t>
            </a:r>
            <a:r>
              <a:rPr lang="da-DK" dirty="0"/>
              <a:t> </a:t>
            </a:r>
            <a:r>
              <a:rPr lang="da-DK" dirty="0" err="1"/>
              <a:t>skills</a:t>
            </a:r>
            <a:r>
              <a:rPr lang="da-DK" dirty="0"/>
              <a:t> (</a:t>
            </a:r>
            <a:r>
              <a:rPr lang="da-DK" dirty="0" err="1"/>
              <a:t>failure</a:t>
            </a:r>
            <a:r>
              <a:rPr lang="da-DK" dirty="0"/>
              <a:t> to look </a:t>
            </a:r>
            <a:r>
              <a:rPr lang="da-DK" dirty="0" err="1"/>
              <a:t>carefully</a:t>
            </a:r>
            <a:r>
              <a:rPr lang="da-DK" dirty="0"/>
              <a:t> at </a:t>
            </a:r>
            <a:r>
              <a:rPr lang="da-DK" dirty="0" err="1"/>
              <a:t>coverage</a:t>
            </a:r>
            <a:r>
              <a:rPr lang="da-DK" dirty="0"/>
              <a:t>, </a:t>
            </a:r>
            <a:r>
              <a:rPr lang="da-DK" dirty="0" err="1"/>
              <a:t>similarity</a:t>
            </a:r>
            <a:r>
              <a:rPr lang="da-DK" dirty="0"/>
              <a:t>, e Values)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Forgetting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</a:t>
            </a:r>
            <a:r>
              <a:rPr lang="da-DK" i="1" dirty="0"/>
              <a:t>Blastocystis</a:t>
            </a:r>
            <a:r>
              <a:rPr lang="da-DK" dirty="0"/>
              <a:t> DNA </a:t>
            </a:r>
            <a:r>
              <a:rPr lang="da-DK" dirty="0" err="1"/>
              <a:t>might</a:t>
            </a:r>
            <a:r>
              <a:rPr lang="da-DK" dirty="0"/>
              <a:t> stem from ingested </a:t>
            </a:r>
            <a:r>
              <a:rPr lang="da-DK" dirty="0" err="1"/>
              <a:t>prey</a:t>
            </a:r>
            <a:r>
              <a:rPr lang="da-DK" dirty="0"/>
              <a:t>, </a:t>
            </a:r>
            <a:r>
              <a:rPr lang="da-DK" i="1" dirty="0"/>
              <a:t>Blastocystis</a:t>
            </a:r>
            <a:r>
              <a:rPr lang="da-DK" dirty="0"/>
              <a:t>-</a:t>
            </a:r>
            <a:r>
              <a:rPr lang="da-DK" dirty="0" err="1"/>
              <a:t>contaminated</a:t>
            </a:r>
            <a:r>
              <a:rPr lang="da-DK" dirty="0"/>
              <a:t> </a:t>
            </a:r>
            <a:r>
              <a:rPr lang="da-DK" dirty="0" err="1"/>
              <a:t>water</a:t>
            </a:r>
            <a:r>
              <a:rPr lang="da-DK" dirty="0"/>
              <a:t> or </a:t>
            </a:r>
            <a:r>
              <a:rPr lang="da-DK" dirty="0" err="1"/>
              <a:t>coprophagy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2BB39BB-B116-4500-8ED5-637FCA2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Erroneous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2330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C2CA2CF-2BB7-469B-8E5A-8B11E2F17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Be </a:t>
            </a:r>
            <a:r>
              <a:rPr lang="da-DK" dirty="0" err="1"/>
              <a:t>aware</a:t>
            </a:r>
            <a:r>
              <a:rPr lang="da-DK" dirty="0"/>
              <a:t> of factors </a:t>
            </a:r>
            <a:r>
              <a:rPr lang="da-DK" dirty="0" err="1"/>
              <a:t>influencing</a:t>
            </a:r>
            <a:r>
              <a:rPr lang="da-DK" dirty="0"/>
              <a:t> false-positive and false-negative </a:t>
            </a:r>
            <a:r>
              <a:rPr lang="da-DK" dirty="0" err="1"/>
              <a:t>results</a:t>
            </a:r>
            <a:r>
              <a:rPr lang="da-DK" dirty="0"/>
              <a:t> – and check! (</a:t>
            </a:r>
            <a:r>
              <a:rPr lang="da-DK" b="1" dirty="0"/>
              <a:t>QA</a:t>
            </a:r>
            <a:r>
              <a:rPr lang="da-DK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b="1" dirty="0" err="1"/>
              <a:t>curated</a:t>
            </a:r>
            <a:r>
              <a:rPr lang="da-DK" b="1" dirty="0"/>
              <a:t> databases </a:t>
            </a:r>
            <a:r>
              <a:rPr lang="da-DK" dirty="0"/>
              <a:t>for DNA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queries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information on subtype is </a:t>
            </a:r>
            <a:r>
              <a:rPr lang="da-DK" dirty="0" err="1"/>
              <a:t>needed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obtain</a:t>
            </a:r>
            <a:r>
              <a:rPr lang="da-DK" dirty="0"/>
              <a:t> low </a:t>
            </a:r>
            <a:r>
              <a:rPr lang="da-DK" dirty="0" err="1"/>
              <a:t>similarity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querying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references </a:t>
            </a:r>
            <a:r>
              <a:rPr lang="da-DK" dirty="0" err="1"/>
              <a:t>sequences</a:t>
            </a:r>
            <a:r>
              <a:rPr lang="da-DK" dirty="0"/>
              <a:t>, </a:t>
            </a:r>
            <a:r>
              <a:rPr lang="da-DK" b="1" dirty="0" err="1"/>
              <a:t>scrutinize</a:t>
            </a:r>
            <a:r>
              <a:rPr lang="da-DK" b="1" dirty="0"/>
              <a:t> </a:t>
            </a:r>
            <a:r>
              <a:rPr lang="da-DK" b="1" dirty="0" err="1"/>
              <a:t>your</a:t>
            </a:r>
            <a:r>
              <a:rPr lang="da-DK" b="1" dirty="0"/>
              <a:t> </a:t>
            </a:r>
            <a:r>
              <a:rPr lang="da-DK" b="1" dirty="0" err="1"/>
              <a:t>sequence</a:t>
            </a:r>
            <a:r>
              <a:rPr lang="da-DK" b="1" dirty="0"/>
              <a:t> </a:t>
            </a:r>
            <a:r>
              <a:rPr lang="da-DK" dirty="0"/>
              <a:t>and look for elements of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Low-</a:t>
            </a:r>
            <a:r>
              <a:rPr lang="da-DK" dirty="0" err="1"/>
              <a:t>quality</a:t>
            </a:r>
            <a:r>
              <a:rPr lang="da-DK" dirty="0"/>
              <a:t> </a:t>
            </a:r>
            <a:r>
              <a:rPr lang="da-DK" dirty="0" err="1"/>
              <a:t>sequencing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Double </a:t>
            </a:r>
            <a:r>
              <a:rPr lang="da-DK" dirty="0" err="1"/>
              <a:t>peaks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Chimera</a:t>
            </a:r>
            <a:r>
              <a:rPr lang="da-DK" dirty="0"/>
              <a:t> 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If BLAST </a:t>
            </a:r>
            <a:r>
              <a:rPr lang="da-DK" dirty="0" err="1"/>
              <a:t>queries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performed</a:t>
            </a:r>
            <a:r>
              <a:rPr lang="da-DK" dirty="0"/>
              <a:t> in NCBI </a:t>
            </a:r>
            <a:r>
              <a:rPr lang="da-DK" dirty="0" err="1"/>
              <a:t>nucleotide</a:t>
            </a:r>
            <a:r>
              <a:rPr lang="da-DK" dirty="0"/>
              <a:t> database,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critical</a:t>
            </a:r>
            <a:r>
              <a:rPr lang="da-DK" dirty="0"/>
              <a:t> with </a:t>
            </a:r>
            <a:r>
              <a:rPr lang="da-DK" dirty="0" err="1"/>
              <a:t>regard</a:t>
            </a:r>
            <a:r>
              <a:rPr lang="da-DK" dirty="0"/>
              <a:t> to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and metadata – at </a:t>
            </a:r>
            <a:r>
              <a:rPr lang="da-DK" dirty="0" err="1"/>
              <a:t>least</a:t>
            </a:r>
            <a:r>
              <a:rPr lang="da-DK" dirty="0"/>
              <a:t> 1–2% of ”Blastocystis” SSU </a:t>
            </a:r>
            <a:r>
              <a:rPr lang="da-DK" dirty="0" err="1"/>
              <a:t>rDNA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i="1" dirty="0"/>
              <a:t>Blastocystis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Sanger </a:t>
            </a:r>
            <a:r>
              <a:rPr lang="da-DK" dirty="0" err="1"/>
              <a:t>sequencing</a:t>
            </a:r>
            <a:r>
              <a:rPr lang="da-DK" dirty="0"/>
              <a:t> of </a:t>
            </a:r>
            <a:r>
              <a:rPr lang="da-DK" dirty="0" err="1"/>
              <a:t>raw</a:t>
            </a:r>
            <a:r>
              <a:rPr lang="da-DK" dirty="0"/>
              <a:t> PCR products 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show the more </a:t>
            </a:r>
            <a:r>
              <a:rPr lang="da-DK" dirty="0" err="1"/>
              <a:t>predominant</a:t>
            </a:r>
            <a:r>
              <a:rPr lang="da-DK" dirty="0"/>
              <a:t> subtype – </a:t>
            </a:r>
            <a:r>
              <a:rPr lang="da-DK" dirty="0" err="1"/>
              <a:t>use</a:t>
            </a:r>
            <a:r>
              <a:rPr lang="da-DK" dirty="0"/>
              <a:t> NGS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exhaustive</a:t>
            </a:r>
            <a:r>
              <a:rPr lang="da-DK" dirty="0"/>
              <a:t> subtype information is </a:t>
            </a:r>
            <a:r>
              <a:rPr lang="da-DK" dirty="0" err="1"/>
              <a:t>needed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Remember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PCR + </a:t>
            </a:r>
            <a:r>
              <a:rPr lang="da-DK" dirty="0" err="1"/>
              <a:t>seq</a:t>
            </a:r>
            <a:r>
              <a:rPr lang="da-DK" dirty="0"/>
              <a:t> </a:t>
            </a:r>
            <a:r>
              <a:rPr lang="da-DK" dirty="0" err="1"/>
              <a:t>cannot</a:t>
            </a:r>
            <a:r>
              <a:rPr lang="da-DK" dirty="0"/>
              <a:t> </a:t>
            </a:r>
            <a:r>
              <a:rPr lang="da-DK" dirty="0" err="1"/>
              <a:t>differentiate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active</a:t>
            </a:r>
            <a:r>
              <a:rPr lang="da-DK" dirty="0"/>
              <a:t> </a:t>
            </a:r>
            <a:r>
              <a:rPr lang="da-DK" dirty="0" err="1"/>
              <a:t>colonisation</a:t>
            </a:r>
            <a:r>
              <a:rPr lang="da-DK" dirty="0"/>
              <a:t> and host ‘</a:t>
            </a:r>
            <a:r>
              <a:rPr lang="da-DK" dirty="0" err="1"/>
              <a:t>contamination</a:t>
            </a:r>
            <a:r>
              <a:rPr lang="da-DK" dirty="0"/>
              <a:t>’ (</a:t>
            </a:r>
            <a:r>
              <a:rPr lang="da-DK" dirty="0" err="1"/>
              <a:t>accidental</a:t>
            </a:r>
            <a:r>
              <a:rPr lang="da-DK" dirty="0"/>
              <a:t> host, transport host, </a:t>
            </a:r>
            <a:r>
              <a:rPr lang="da-DK" dirty="0" err="1"/>
              <a:t>parasites</a:t>
            </a:r>
            <a:r>
              <a:rPr lang="da-DK" dirty="0"/>
              <a:t> from </a:t>
            </a:r>
            <a:r>
              <a:rPr lang="da-DK" dirty="0" err="1"/>
              <a:t>prey</a:t>
            </a:r>
            <a:r>
              <a:rPr lang="da-DK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0E7616-3CA4-4F2B-8CD3-6F1CC635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-86276"/>
            <a:ext cx="9345528" cy="1477328"/>
          </a:xfrm>
        </p:spPr>
        <p:txBody>
          <a:bodyPr/>
          <a:lstStyle/>
          <a:p>
            <a:r>
              <a:rPr lang="da-DK" dirty="0"/>
              <a:t>Take-home messages with </a:t>
            </a:r>
            <a:r>
              <a:rPr lang="da-DK" dirty="0" err="1"/>
              <a:t>regard</a:t>
            </a:r>
            <a:r>
              <a:rPr lang="da-DK" dirty="0"/>
              <a:t> to DNA-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and differentiation of Blastocystis</a:t>
            </a:r>
          </a:p>
        </p:txBody>
      </p:sp>
    </p:spTree>
    <p:extLst>
      <p:ext uri="{BB962C8B-B14F-4D97-AF65-F5344CB8AC3E}">
        <p14:creationId xmlns:p14="http://schemas.microsoft.com/office/powerpoint/2010/main" val="148945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9F0ABD5-F4F2-4597-A8AC-BDE2C65ED2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https://entamoeba.lshtm.ac.uk/refseqs.htm</a:t>
            </a:r>
            <a:r>
              <a:rPr lang="da-DK" dirty="0"/>
              <a:t> </a:t>
            </a:r>
          </a:p>
          <a:p>
            <a:r>
              <a:rPr lang="da-DK" dirty="0">
                <a:hlinkClick r:id="rId3"/>
              </a:rPr>
              <a:t>https://pubmlst.org/organisms/blastocystis-spp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11C06F4-09B1-4CB5-8100-27633EBD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Cuated</a:t>
            </a:r>
            <a:r>
              <a:rPr lang="da-DK" dirty="0"/>
              <a:t> reference databases for </a:t>
            </a:r>
            <a:r>
              <a:rPr lang="da-DK" i="1" dirty="0"/>
              <a:t>Blastocystis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798510C-126A-4464-A9F6-133C04F90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3" t="7318" r="12928" b="5237"/>
          <a:stretch/>
        </p:blipFill>
        <p:spPr>
          <a:xfrm>
            <a:off x="200472" y="2060848"/>
            <a:ext cx="748883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0D01755-C94A-4BA3-BB35-8D54935C2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https://blastocystis-cost.com/</a:t>
            </a:r>
            <a:r>
              <a:rPr lang="da-DK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48C73B-8E52-4411-853E-7A7AF875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Useful</a:t>
            </a:r>
            <a:r>
              <a:rPr lang="da-DK" dirty="0"/>
              <a:t> links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F645C80-4F47-4EE1-B8FE-64C0EF3C3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8" b="7354"/>
          <a:stretch/>
        </p:blipFill>
        <p:spPr>
          <a:xfrm>
            <a:off x="56456" y="2132856"/>
            <a:ext cx="9906000" cy="462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0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A49716-193A-4279-A03E-E9F9BB0C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252800"/>
            <a:ext cx="4737016" cy="49125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Single-</a:t>
            </a:r>
            <a:r>
              <a:rPr lang="da-DK" sz="2000" dirty="0" err="1"/>
              <a:t>celled</a:t>
            </a:r>
            <a:r>
              <a:rPr lang="da-DK" sz="2000" dirty="0"/>
              <a:t> </a:t>
            </a:r>
            <a:r>
              <a:rPr lang="da-DK" sz="2000" dirty="0" err="1"/>
              <a:t>intestinal</a:t>
            </a:r>
            <a:r>
              <a:rPr lang="da-DK" sz="2000" dirty="0"/>
              <a:t> </a:t>
            </a:r>
            <a:r>
              <a:rPr lang="da-DK" sz="2000" dirty="0" err="1"/>
              <a:t>parasite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At </a:t>
            </a:r>
            <a:r>
              <a:rPr lang="da-DK" sz="2000" dirty="0" err="1"/>
              <a:t>least</a:t>
            </a:r>
            <a:r>
              <a:rPr lang="da-DK" sz="2000" dirty="0"/>
              <a:t> 1 billion </a:t>
            </a:r>
            <a:r>
              <a:rPr lang="da-DK" sz="2000" dirty="0" err="1"/>
              <a:t>people</a:t>
            </a:r>
            <a:r>
              <a:rPr lang="da-DK" sz="2000" dirty="0"/>
              <a:t> </a:t>
            </a:r>
            <a:r>
              <a:rPr lang="da-DK" sz="2000" dirty="0" err="1"/>
              <a:t>colonised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Also</a:t>
            </a:r>
            <a:r>
              <a:rPr lang="da-DK" sz="2000" dirty="0"/>
              <a:t> a </a:t>
            </a:r>
            <a:r>
              <a:rPr lang="da-DK" sz="2000" dirty="0" err="1"/>
              <a:t>typical</a:t>
            </a:r>
            <a:r>
              <a:rPr lang="da-DK" sz="2000" dirty="0"/>
              <a:t> </a:t>
            </a:r>
            <a:r>
              <a:rPr lang="da-DK" sz="2000" dirty="0" err="1"/>
              <a:t>finding</a:t>
            </a:r>
            <a:r>
              <a:rPr lang="da-DK" sz="2000" dirty="0"/>
              <a:t> in </a:t>
            </a:r>
            <a:r>
              <a:rPr lang="da-DK" sz="2000" dirty="0" err="1"/>
              <a:t>many</a:t>
            </a:r>
            <a:r>
              <a:rPr lang="da-DK" sz="2000" dirty="0"/>
              <a:t> </a:t>
            </a:r>
            <a:r>
              <a:rPr lang="da-DK" sz="2000" dirty="0" err="1"/>
              <a:t>classes</a:t>
            </a:r>
            <a:r>
              <a:rPr lang="da-DK" sz="2000" dirty="0"/>
              <a:t> of </a:t>
            </a:r>
            <a:r>
              <a:rPr lang="da-DK" sz="2000" dirty="0" err="1"/>
              <a:t>animals</a:t>
            </a:r>
            <a:r>
              <a:rPr lang="da-DK" sz="2000" dirty="0"/>
              <a:t>, but by far most common in </a:t>
            </a:r>
            <a:r>
              <a:rPr lang="da-DK" sz="2000" dirty="0" err="1"/>
              <a:t>herbivorous</a:t>
            </a:r>
            <a:r>
              <a:rPr lang="da-DK" sz="2000" dirty="0"/>
              <a:t>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About</a:t>
            </a:r>
            <a:r>
              <a:rPr lang="da-DK" sz="2000" dirty="0"/>
              <a:t> 40 subtypes </a:t>
            </a:r>
            <a:r>
              <a:rPr lang="da-DK" sz="2000" dirty="0" err="1"/>
              <a:t>identified</a:t>
            </a:r>
            <a:r>
              <a:rPr lang="da-DK" sz="2000" dirty="0"/>
              <a:t> to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The subtype system </a:t>
            </a:r>
            <a:r>
              <a:rPr lang="da-DK" sz="2000" dirty="0" err="1"/>
              <a:t>applies</a:t>
            </a:r>
            <a:r>
              <a:rPr lang="da-DK" sz="2000" dirty="0"/>
              <a:t> to </a:t>
            </a:r>
            <a:r>
              <a:rPr lang="da-DK" sz="2000" i="1" dirty="0"/>
              <a:t>Blastocystis</a:t>
            </a:r>
            <a:r>
              <a:rPr lang="da-DK" sz="2000" dirty="0"/>
              <a:t> from </a:t>
            </a:r>
            <a:r>
              <a:rPr lang="da-DK" sz="2000" dirty="0" err="1"/>
              <a:t>mammalian</a:t>
            </a:r>
            <a:r>
              <a:rPr lang="da-DK" sz="2000" dirty="0"/>
              <a:t> and avian hosts </a:t>
            </a:r>
            <a:r>
              <a:rPr lang="da-DK" sz="2000" dirty="0" err="1"/>
              <a:t>only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don’t</a:t>
            </a:r>
            <a:r>
              <a:rPr lang="da-DK" sz="2000" dirty="0"/>
              <a:t> </a:t>
            </a:r>
            <a:r>
              <a:rPr lang="da-DK" sz="2000" dirty="0" err="1"/>
              <a:t>know</a:t>
            </a:r>
            <a:r>
              <a:rPr lang="da-DK" sz="2000" dirty="0"/>
              <a:t> </a:t>
            </a:r>
            <a:r>
              <a:rPr lang="da-DK" sz="2000" dirty="0" err="1"/>
              <a:t>how</a:t>
            </a:r>
            <a:r>
              <a:rPr lang="da-DK" sz="2000" dirty="0"/>
              <a:t> to </a:t>
            </a:r>
            <a:r>
              <a:rPr lang="da-DK" sz="2000" dirty="0" err="1"/>
              <a:t>differentiate</a:t>
            </a:r>
            <a:r>
              <a:rPr lang="da-DK" sz="2000" dirty="0"/>
              <a:t> </a:t>
            </a:r>
            <a:r>
              <a:rPr lang="da-DK" sz="2000" dirty="0" err="1"/>
              <a:t>between</a:t>
            </a:r>
            <a:r>
              <a:rPr lang="da-DK" sz="2000" dirty="0"/>
              <a:t> </a:t>
            </a:r>
            <a:r>
              <a:rPr lang="da-DK" sz="2000" dirty="0" err="1"/>
              <a:t>colonisation</a:t>
            </a:r>
            <a:r>
              <a:rPr lang="da-DK" sz="2000" dirty="0"/>
              <a:t> and </a:t>
            </a:r>
            <a:r>
              <a:rPr lang="da-DK" sz="2000" dirty="0" err="1"/>
              <a:t>infection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Although</a:t>
            </a:r>
            <a:r>
              <a:rPr lang="da-DK" sz="2000" dirty="0"/>
              <a:t>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think</a:t>
            </a:r>
            <a:r>
              <a:rPr lang="da-DK" sz="2000" dirty="0"/>
              <a:t> </a:t>
            </a:r>
            <a:r>
              <a:rPr lang="da-DK" sz="2000" dirty="0" err="1"/>
              <a:t>that</a:t>
            </a:r>
            <a:r>
              <a:rPr lang="da-DK" sz="2000" dirty="0"/>
              <a:t> it </a:t>
            </a:r>
            <a:r>
              <a:rPr lang="da-DK" sz="2000" dirty="0" err="1"/>
              <a:t>doesn’t</a:t>
            </a:r>
            <a:r>
              <a:rPr lang="da-DK" sz="2000" dirty="0"/>
              <a:t> have </a:t>
            </a:r>
            <a:r>
              <a:rPr lang="da-DK" sz="2000" dirty="0" err="1"/>
              <a:t>pathogenic</a:t>
            </a:r>
            <a:r>
              <a:rPr lang="da-DK" sz="2000" dirty="0"/>
              <a:t> properties,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refer</a:t>
            </a:r>
            <a:r>
              <a:rPr lang="da-DK" sz="2000" dirty="0"/>
              <a:t> to it as a </a:t>
            </a:r>
            <a:r>
              <a:rPr lang="da-DK" sz="2000" dirty="0" err="1"/>
              <a:t>parasite</a:t>
            </a:r>
            <a:r>
              <a:rPr lang="da-DK" sz="2000" dirty="0"/>
              <a:t> </a:t>
            </a:r>
            <a:r>
              <a:rPr lang="da-DK" sz="2000" dirty="0" err="1"/>
              <a:t>since</a:t>
            </a:r>
            <a:r>
              <a:rPr lang="da-DK" sz="2000" dirty="0"/>
              <a:t> it </a:t>
            </a:r>
            <a:r>
              <a:rPr lang="da-DK" sz="2000" dirty="0" err="1"/>
              <a:t>requires</a:t>
            </a:r>
            <a:r>
              <a:rPr lang="da-DK" sz="2000" dirty="0"/>
              <a:t> a host to </a:t>
            </a:r>
            <a:r>
              <a:rPr lang="da-DK" sz="2000" dirty="0" err="1"/>
              <a:t>complete</a:t>
            </a:r>
            <a:r>
              <a:rPr lang="da-DK" sz="2000" dirty="0"/>
              <a:t> </a:t>
            </a:r>
            <a:r>
              <a:rPr lang="da-DK" sz="2000" dirty="0" err="1"/>
              <a:t>its</a:t>
            </a:r>
            <a:r>
              <a:rPr lang="da-DK" sz="2000" dirty="0"/>
              <a:t> </a:t>
            </a:r>
            <a:r>
              <a:rPr lang="da-DK" sz="2000" dirty="0" err="1"/>
              <a:t>life</a:t>
            </a:r>
            <a:r>
              <a:rPr lang="da-DK" sz="2000" dirty="0"/>
              <a:t> </a:t>
            </a:r>
            <a:r>
              <a:rPr lang="da-DK" sz="2000" dirty="0" err="1"/>
              <a:t>cycle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D638CA-FD72-4960-8582-85947C5B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Blastocystis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F07C953-ABB6-4C8B-98E5-9F8D1CFC4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20662" r="61631" b="13816"/>
          <a:stretch/>
        </p:blipFill>
        <p:spPr>
          <a:xfrm>
            <a:off x="6177136" y="836711"/>
            <a:ext cx="2952328" cy="51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57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0FE1C32-4C4D-44EC-8F33-9C1F53978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https://blastocystis-cost.com/publications/</a:t>
            </a:r>
            <a:r>
              <a:rPr lang="da-DK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F2BBE12-3754-4F79-9C51-DD93260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Useful</a:t>
            </a:r>
            <a:r>
              <a:rPr lang="da-DK" dirty="0"/>
              <a:t> links	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42260D7-23AB-4B2C-BEF4-15BEFE5F9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8" t="25447" r="16562" b="15108"/>
          <a:stretch/>
        </p:blipFill>
        <p:spPr>
          <a:xfrm>
            <a:off x="1712640" y="2060848"/>
            <a:ext cx="655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97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0FE1C32-4C4D-44EC-8F33-9C1F53978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https://blastocystis-cost.com/publications/</a:t>
            </a:r>
            <a:r>
              <a:rPr lang="da-DK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F2BBE12-3754-4F79-9C51-DD93260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Useful</a:t>
            </a:r>
            <a:r>
              <a:rPr lang="da-DK" dirty="0"/>
              <a:t> links	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22DA734-A064-4471-9E69-1EE347C40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6" t="9935" r="17288" b="10569"/>
          <a:stretch/>
        </p:blipFill>
        <p:spPr>
          <a:xfrm>
            <a:off x="1640632" y="1628800"/>
            <a:ext cx="6624736" cy="43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6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1B1AE2E-0715-4B74-8166-F928BEF732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https://typeset.io/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en-US" dirty="0"/>
              <a:t>“</a:t>
            </a:r>
            <a:r>
              <a:rPr lang="en-US" dirty="0" err="1"/>
              <a:t>SciSpace</a:t>
            </a:r>
            <a:r>
              <a:rPr lang="en-US" dirty="0"/>
              <a:t> is an incredible (AI-powered) tool to help you understand research papers better. It can explain and elaborate most academic texts in simple words.”</a:t>
            </a: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849A310-F1A9-4E72-AA89-9815C89D2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Be. </a:t>
            </a:r>
            <a:r>
              <a:rPr lang="da-DK" dirty="0" err="1"/>
              <a:t>Very</a:t>
            </a:r>
            <a:r>
              <a:rPr lang="da-DK" dirty="0"/>
              <a:t>. </a:t>
            </a:r>
            <a:r>
              <a:rPr lang="da-DK" dirty="0" err="1"/>
              <a:t>Careful</a:t>
            </a:r>
            <a:r>
              <a:rPr lang="da-DK" dirty="0"/>
              <a:t>. In. Times. Of. AI.</a:t>
            </a:r>
          </a:p>
        </p:txBody>
      </p:sp>
    </p:spTree>
    <p:extLst>
      <p:ext uri="{BB962C8B-B14F-4D97-AF65-F5344CB8AC3E}">
        <p14:creationId xmlns:p14="http://schemas.microsoft.com/office/powerpoint/2010/main" val="2384190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18CEDFA-C633-45A5-BF85-CEBDE037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1CE76C-8C9F-40BD-80BE-114F3BA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SCISPACE…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BBB6B8C-AADD-49EA-8230-BC7BCB883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7354" b="4770"/>
          <a:stretch/>
        </p:blipFill>
        <p:spPr>
          <a:xfrm>
            <a:off x="56456" y="1052736"/>
            <a:ext cx="984954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4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318CEDFA-C633-45A5-BF85-CEBDE037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1CE76C-8C9F-40BD-80BE-114F3BAA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1763DE-A70B-4BAC-9E69-AD48E6ECF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4" t="17693" r="20924" b="4189"/>
          <a:stretch/>
        </p:blipFill>
        <p:spPr>
          <a:xfrm>
            <a:off x="272480" y="180121"/>
            <a:ext cx="8867431" cy="67003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ED1993D-4009-4195-AC84-AE5752BB4303}"/>
              </a:ext>
            </a:extLst>
          </p:cNvPr>
          <p:cNvSpPr txBox="1"/>
          <p:nvPr/>
        </p:nvSpPr>
        <p:spPr>
          <a:xfrm>
            <a:off x="1352600" y="2492896"/>
            <a:ext cx="5664741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4800" dirty="0"/>
              <a:t>Be </a:t>
            </a:r>
            <a:r>
              <a:rPr lang="da-DK" sz="4800" dirty="0" err="1"/>
              <a:t>critical</a:t>
            </a:r>
            <a:r>
              <a:rPr lang="da-DK" sz="4800" dirty="0"/>
              <a:t> </a:t>
            </a:r>
            <a:r>
              <a:rPr lang="da-DK" sz="4800" dirty="0" err="1"/>
              <a:t>regarding</a:t>
            </a:r>
            <a:r>
              <a:rPr lang="da-DK" sz="4800" dirty="0"/>
              <a:t> AI </a:t>
            </a:r>
            <a:r>
              <a:rPr lang="da-DK" sz="4800" dirty="0" err="1"/>
              <a:t>algorithms</a:t>
            </a:r>
            <a:r>
              <a:rPr lang="da-DK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97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D31FC12-F408-4341-A30B-AFCE72165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Useful</a:t>
            </a:r>
            <a:r>
              <a:rPr lang="da-DK" dirty="0"/>
              <a:t> for (</a:t>
            </a:r>
            <a:r>
              <a:rPr lang="da-DK" dirty="0" err="1"/>
              <a:t>examples</a:t>
            </a:r>
            <a:r>
              <a:rPr lang="da-DK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Calculation</a:t>
            </a:r>
            <a:r>
              <a:rPr lang="da-DK" dirty="0"/>
              <a:t> of sample </a:t>
            </a:r>
            <a:r>
              <a:rPr lang="da-DK" dirty="0" err="1"/>
              <a:t>sizes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statistical</a:t>
            </a:r>
            <a:r>
              <a:rPr lang="da-DK" dirty="0"/>
              <a:t> tests (it 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</a:t>
            </a:r>
            <a:r>
              <a:rPr lang="da-DK" dirty="0" err="1"/>
              <a:t>inform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whether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dataset supports a given </a:t>
            </a:r>
            <a:r>
              <a:rPr lang="da-DK" dirty="0" err="1"/>
              <a:t>statistical</a:t>
            </a:r>
            <a:r>
              <a:rPr lang="da-DK" dirty="0"/>
              <a:t>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Definitions of cut-</a:t>
            </a:r>
            <a:r>
              <a:rPr lang="da-DK" dirty="0" err="1"/>
              <a:t>off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for </a:t>
            </a:r>
            <a:r>
              <a:rPr lang="da-DK" dirty="0" err="1"/>
              <a:t>biochemial</a:t>
            </a:r>
            <a:r>
              <a:rPr lang="da-DK" dirty="0"/>
              <a:t>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Editing </a:t>
            </a:r>
            <a:r>
              <a:rPr lang="da-DK" dirty="0" err="1"/>
              <a:t>text</a:t>
            </a:r>
            <a:r>
              <a:rPr lang="da-DK" dirty="0"/>
              <a:t> – </a:t>
            </a:r>
            <a:r>
              <a:rPr lang="da-DK" dirty="0" err="1"/>
              <a:t>including</a:t>
            </a:r>
            <a:r>
              <a:rPr lang="da-DK" dirty="0"/>
              <a:t> </a:t>
            </a:r>
            <a:r>
              <a:rPr lang="da-DK" dirty="0" err="1"/>
              <a:t>checking</a:t>
            </a:r>
            <a:r>
              <a:rPr lang="da-DK" dirty="0"/>
              <a:t> for </a:t>
            </a:r>
            <a:r>
              <a:rPr lang="da-DK" dirty="0" err="1"/>
              <a:t>spelling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hypotheses</a:t>
            </a:r>
            <a:r>
              <a:rPr lang="da-DK" dirty="0"/>
              <a:t> – but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careful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But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rely</a:t>
            </a:r>
            <a:r>
              <a:rPr lang="da-DK" dirty="0"/>
              <a:t> on it for metanalyses for </a:t>
            </a:r>
            <a:r>
              <a:rPr lang="da-DK" dirty="0" err="1"/>
              <a:t>instance</a:t>
            </a:r>
            <a:r>
              <a:rPr lang="da-DK" dirty="0"/>
              <a:t>. Or </a:t>
            </a: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reviews</a:t>
            </a:r>
            <a:r>
              <a:rPr lang="da-DK" dirty="0"/>
              <a:t>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F2801E-3A4D-4BF7-8590-8397CFD7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ChatGPT</a:t>
            </a:r>
            <a:r>
              <a:rPr lang="da-DK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5893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485783-A9FF-4ADE-89F5-EF5413C6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Acknowledgements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B4E4EA9-99F4-4F23-95B9-C1AAC9875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56" y="2513231"/>
            <a:ext cx="2013448" cy="201344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C7DD75E7-646A-4C23-B1E3-37ED79AE6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5" y="3873208"/>
            <a:ext cx="4737263" cy="31623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380955-5C95-48AB-8E1E-9E1D39382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822" y="4592216"/>
            <a:ext cx="2750072" cy="92501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1F50AC-66AA-4F39-B2F3-28202FA0A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040" y="5789825"/>
            <a:ext cx="3008019" cy="8355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7DED221-A6A9-4773-875A-1524646961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47" y="606028"/>
            <a:ext cx="1728216" cy="16764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E2611F6-D865-4799-9A42-D145F8CE8A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0" y="3007406"/>
            <a:ext cx="4112777" cy="164811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D426682F-7D4F-4D31-A41C-99FFB3C66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" y="1504139"/>
            <a:ext cx="4596069" cy="1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7F496CC-027E-4BD5-B045-2C4907ED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CDD3B8-40E1-4DA8-97E5-D640A541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 err="1"/>
              <a:t>Phylogenetic</a:t>
            </a:r>
            <a:r>
              <a:rPr lang="da-DK" dirty="0"/>
              <a:t> 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683A50-20E0-4CC2-85AE-DCBAC05A0D85}"/>
              </a:ext>
            </a:extLst>
          </p:cNvPr>
          <p:cNvSpPr>
            <a:spLocks noGrp="1"/>
          </p:cNvSpPr>
          <p:nvPr/>
        </p:nvSpPr>
        <p:spPr>
          <a:xfrm>
            <a:off x="5796136" y="1885974"/>
            <a:ext cx="34075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i="1" dirty="0"/>
              <a:t>Blastocystis</a:t>
            </a:r>
            <a:r>
              <a:rPr lang="da-DK" sz="2400" dirty="0"/>
              <a:t> is the </a:t>
            </a:r>
            <a:r>
              <a:rPr lang="da-DK" sz="2400" dirty="0" err="1"/>
              <a:t>only</a:t>
            </a:r>
            <a:r>
              <a:rPr lang="da-DK" sz="2400" dirty="0"/>
              <a:t> </a:t>
            </a:r>
            <a:r>
              <a:rPr lang="da-DK" sz="2400" dirty="0" err="1"/>
              <a:t>member</a:t>
            </a:r>
            <a:r>
              <a:rPr lang="da-DK" sz="2400" dirty="0"/>
              <a:t> of </a:t>
            </a:r>
            <a:r>
              <a:rPr lang="da-DK" sz="2400" b="1" dirty="0" err="1">
                <a:solidFill>
                  <a:srgbClr val="0000FF"/>
                </a:solidFill>
              </a:rPr>
              <a:t>Stramenopiles</a:t>
            </a:r>
            <a:r>
              <a:rPr lang="da-DK" sz="2400" b="1" dirty="0">
                <a:solidFill>
                  <a:srgbClr val="0000FF"/>
                </a:solidFill>
              </a:rPr>
              <a:t> </a:t>
            </a:r>
            <a:r>
              <a:rPr lang="da-DK" sz="2400" dirty="0" err="1"/>
              <a:t>known</a:t>
            </a:r>
            <a:r>
              <a:rPr lang="da-DK" sz="2400" dirty="0"/>
              <a:t> to </a:t>
            </a:r>
            <a:r>
              <a:rPr lang="da-DK" sz="2400" dirty="0" err="1"/>
              <a:t>colonise</a:t>
            </a:r>
            <a:r>
              <a:rPr lang="da-DK" sz="2400" dirty="0"/>
              <a:t> the human </a:t>
            </a:r>
            <a:r>
              <a:rPr lang="da-DK" sz="2400" dirty="0" err="1"/>
              <a:t>intestinal</a:t>
            </a:r>
            <a:r>
              <a:rPr lang="da-DK" sz="2400" dirty="0"/>
              <a:t> </a:t>
            </a:r>
            <a:r>
              <a:rPr lang="da-DK" sz="2400" dirty="0" err="1"/>
              <a:t>tract</a:t>
            </a:r>
            <a:endParaRPr lang="da-DK" sz="2400" dirty="0"/>
          </a:p>
        </p:txBody>
      </p:sp>
      <p:pic>
        <p:nvPicPr>
          <p:cNvPr id="6" name="Picture 6" descr="http://gbe.oxfordjournals.org/content/2/257/F4.large.jpg">
            <a:extLst>
              <a:ext uri="{FF2B5EF4-FFF2-40B4-BE49-F238E27FC236}">
                <a16:creationId xmlns:a16="http://schemas.microsoft.com/office/drawing/2014/main" id="{9FEE20B0-B20B-4342-BCCD-0826BABB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68" y="1058494"/>
            <a:ext cx="4253608" cy="56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øjre klammeparentes 3">
            <a:extLst>
              <a:ext uri="{FF2B5EF4-FFF2-40B4-BE49-F238E27FC236}">
                <a16:creationId xmlns:a16="http://schemas.microsoft.com/office/drawing/2014/main" id="{B5EE9CD5-B257-41F9-993B-25065C045CB2}"/>
              </a:ext>
            </a:extLst>
          </p:cNvPr>
          <p:cNvSpPr/>
          <p:nvPr/>
        </p:nvSpPr>
        <p:spPr>
          <a:xfrm>
            <a:off x="4770926" y="3356992"/>
            <a:ext cx="139170" cy="3302241"/>
          </a:xfrm>
          <a:prstGeom prst="rightBrac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kstboks 4">
            <a:extLst>
              <a:ext uri="{FF2B5EF4-FFF2-40B4-BE49-F238E27FC236}">
                <a16:creationId xmlns:a16="http://schemas.microsoft.com/office/drawing/2014/main" id="{026A36A0-ABC5-4E36-9238-3C94CBB5148A}"/>
              </a:ext>
            </a:extLst>
          </p:cNvPr>
          <p:cNvSpPr txBox="1"/>
          <p:nvPr/>
        </p:nvSpPr>
        <p:spPr>
          <a:xfrm>
            <a:off x="5263044" y="3356992"/>
            <a:ext cx="677108" cy="314604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200" b="1" dirty="0" err="1"/>
              <a:t>stramenopiles</a:t>
            </a:r>
            <a:endParaRPr lang="da-DK" sz="3200" b="1" dirty="0"/>
          </a:p>
        </p:txBody>
      </p:sp>
      <p:sp>
        <p:nvSpPr>
          <p:cNvPr id="9" name="Ellipse 5">
            <a:extLst>
              <a:ext uri="{FF2B5EF4-FFF2-40B4-BE49-F238E27FC236}">
                <a16:creationId xmlns:a16="http://schemas.microsoft.com/office/drawing/2014/main" id="{3550745C-493C-43CA-9A9C-258AA28C64C0}"/>
              </a:ext>
            </a:extLst>
          </p:cNvPr>
          <p:cNvSpPr/>
          <p:nvPr/>
        </p:nvSpPr>
        <p:spPr>
          <a:xfrm>
            <a:off x="455712" y="5638936"/>
            <a:ext cx="2664296" cy="1196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1E4D4F0-B30B-4208-96A3-5327BB4A1A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ST1-ST4 = </a:t>
            </a:r>
            <a:r>
              <a:rPr lang="da-DK" dirty="0" err="1"/>
              <a:t>humans</a:t>
            </a:r>
            <a:r>
              <a:rPr lang="da-DK" dirty="0"/>
              <a:t> and non-human </a:t>
            </a:r>
            <a:r>
              <a:rPr lang="da-DK" dirty="0" err="1"/>
              <a:t>primates</a:t>
            </a:r>
            <a:endParaRPr lang="da-DK" dirty="0"/>
          </a:p>
          <a:p>
            <a:r>
              <a:rPr lang="da-DK" dirty="0"/>
              <a:t>ST5 = pigs</a:t>
            </a:r>
          </a:p>
          <a:p>
            <a:r>
              <a:rPr lang="da-DK" dirty="0"/>
              <a:t>ST6 + ST7 + ST9 = </a:t>
            </a:r>
            <a:r>
              <a:rPr lang="da-DK" dirty="0" err="1"/>
              <a:t>birds</a:t>
            </a:r>
            <a:endParaRPr lang="da-DK" dirty="0"/>
          </a:p>
          <a:p>
            <a:r>
              <a:rPr lang="da-DK" dirty="0"/>
              <a:t>ST8 = rats?</a:t>
            </a:r>
          </a:p>
          <a:p>
            <a:r>
              <a:rPr lang="da-DK" dirty="0"/>
              <a:t>ST10 = </a:t>
            </a:r>
            <a:r>
              <a:rPr lang="da-DK" dirty="0" err="1"/>
              <a:t>cattle</a:t>
            </a:r>
            <a:r>
              <a:rPr lang="da-DK" dirty="0"/>
              <a:t>, </a:t>
            </a:r>
            <a:r>
              <a:rPr lang="da-DK" dirty="0" err="1"/>
              <a:t>deer</a:t>
            </a:r>
            <a:r>
              <a:rPr lang="da-DK" dirty="0"/>
              <a:t>, etc.</a:t>
            </a:r>
          </a:p>
          <a:p>
            <a:r>
              <a:rPr lang="da-DK" dirty="0"/>
              <a:t>ST11–ST17 =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dirty="0" err="1"/>
              <a:t>mammalian</a:t>
            </a:r>
            <a:r>
              <a:rPr lang="da-DK" dirty="0"/>
              <a:t> hosts</a:t>
            </a:r>
          </a:p>
          <a:p>
            <a:r>
              <a:rPr lang="da-DK" dirty="0"/>
              <a:t>ST21 = </a:t>
            </a:r>
            <a:r>
              <a:rPr lang="da-DK" dirty="0" err="1"/>
              <a:t>herbivorous</a:t>
            </a:r>
            <a:r>
              <a:rPr lang="da-DK" dirty="0"/>
              <a:t> </a:t>
            </a:r>
            <a:r>
              <a:rPr lang="da-DK" dirty="0" err="1"/>
              <a:t>mammals</a:t>
            </a:r>
            <a:endParaRPr lang="da-DK" dirty="0"/>
          </a:p>
          <a:p>
            <a:r>
              <a:rPr lang="da-DK" dirty="0"/>
              <a:t>ST23–ST46 =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dirty="0" err="1"/>
              <a:t>animal</a:t>
            </a:r>
            <a:r>
              <a:rPr lang="da-DK" dirty="0"/>
              <a:t> hosts</a:t>
            </a: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4BBE45-CFEB-4518-91A3-439CEDEA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06166"/>
            <a:ext cx="9166440" cy="492443"/>
          </a:xfrm>
        </p:spPr>
        <p:txBody>
          <a:bodyPr/>
          <a:lstStyle/>
          <a:p>
            <a:r>
              <a:rPr lang="da-DK" dirty="0"/>
              <a:t>Blastocystis subtypes (ST)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1802F53-B428-4531-976D-982190F23A94}"/>
              </a:ext>
            </a:extLst>
          </p:cNvPr>
          <p:cNvSpPr txBox="1"/>
          <p:nvPr/>
        </p:nvSpPr>
        <p:spPr>
          <a:xfrm>
            <a:off x="360000" y="472514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Invalid subtypes (</a:t>
            </a:r>
            <a:r>
              <a:rPr lang="da-DK" dirty="0" err="1"/>
              <a:t>chimeras</a:t>
            </a:r>
            <a:r>
              <a:rPr lang="da-DK" dirty="0"/>
              <a:t>):</a:t>
            </a:r>
          </a:p>
          <a:p>
            <a:r>
              <a:rPr lang="da-DK" dirty="0"/>
              <a:t>ST18 (5’- = </a:t>
            </a:r>
            <a:r>
              <a:rPr lang="da-DK" dirty="0" err="1"/>
              <a:t>Blasto</a:t>
            </a:r>
            <a:r>
              <a:rPr lang="da-DK" dirty="0"/>
              <a:t>; 3’- = </a:t>
            </a:r>
            <a:r>
              <a:rPr lang="da-DK" dirty="0" err="1"/>
              <a:t>unknown</a:t>
            </a:r>
            <a:r>
              <a:rPr lang="da-DK" dirty="0"/>
              <a:t> </a:t>
            </a:r>
            <a:r>
              <a:rPr lang="da-DK" dirty="0" err="1"/>
              <a:t>organism</a:t>
            </a:r>
            <a:r>
              <a:rPr lang="da-DK" dirty="0"/>
              <a:t>)</a:t>
            </a:r>
          </a:p>
          <a:p>
            <a:r>
              <a:rPr lang="da-DK" dirty="0"/>
              <a:t>ST19 (5’- = ST3, 3’- = ST1)</a:t>
            </a:r>
          </a:p>
          <a:p>
            <a:r>
              <a:rPr lang="da-DK" dirty="0"/>
              <a:t>ST20 (5’- = </a:t>
            </a:r>
            <a:r>
              <a:rPr lang="da-DK" dirty="0" err="1"/>
              <a:t>unknown</a:t>
            </a:r>
            <a:r>
              <a:rPr lang="da-DK" dirty="0"/>
              <a:t> </a:t>
            </a:r>
            <a:r>
              <a:rPr lang="da-DK" dirty="0" err="1"/>
              <a:t>organism</a:t>
            </a:r>
            <a:r>
              <a:rPr lang="da-DK" dirty="0"/>
              <a:t>, 3’- = ST5)</a:t>
            </a:r>
          </a:p>
          <a:p>
            <a:r>
              <a:rPr lang="da-DK" dirty="0"/>
              <a:t>ST22 (5’- = ST14, 3’- = ST10)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5562163-FD8E-4D61-890C-9A474C08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27" t="16401" r="21651" b="4262"/>
          <a:stretch/>
        </p:blipFill>
        <p:spPr>
          <a:xfrm>
            <a:off x="5323348" y="2437200"/>
            <a:ext cx="4608512" cy="44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38398"/>
      </p:ext>
    </p:extLst>
  </p:cSld>
  <p:clrMapOvr>
    <a:masterClrMapping/>
  </p:clrMapOvr>
</p:sld>
</file>

<file path=ppt/theme/theme1.xml><?xml version="1.0" encoding="utf-8"?>
<a:theme xmlns:a="http://schemas.openxmlformats.org/drawingml/2006/main" name="SSI Posterskabelon A4 liggende">
  <a:themeElements>
    <a:clrScheme name="SSI farver">
      <a:dk1>
        <a:sysClr val="windowText" lastClr="000000"/>
      </a:dk1>
      <a:lt1>
        <a:sysClr val="window" lastClr="FFFFFF"/>
      </a:lt1>
      <a:dk2>
        <a:srgbClr val="112048"/>
      </a:dk2>
      <a:lt2>
        <a:srgbClr val="541A23"/>
      </a:lt2>
      <a:accent1>
        <a:srgbClr val="B51412"/>
      </a:accent1>
      <a:accent2>
        <a:srgbClr val="DA7B27"/>
      </a:accent2>
      <a:accent3>
        <a:srgbClr val="7B8691"/>
      </a:accent3>
      <a:accent4>
        <a:srgbClr val="367F68"/>
      </a:accent4>
      <a:accent5>
        <a:srgbClr val="8092C6"/>
      </a:accent5>
      <a:accent6>
        <a:srgbClr val="3C6088"/>
      </a:accent6>
      <a:hlink>
        <a:srgbClr val="000000"/>
      </a:hlink>
      <a:folHlink>
        <a:srgbClr val="000000"/>
      </a:folHlink>
    </a:clrScheme>
    <a:fontScheme name="SSI fon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_SS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I_Poster_HEJPA4vandret.potx" id="{921264F4-B120-44A5-BE90-8A47F64560F2}" vid="{F8C645BF-6446-4C7E-BB4A-2E6A014D1155}"/>
    </a:ext>
  </a:extLst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SSI_Poster skabelon wide</Template>
  <TotalTime>1137</TotalTime>
  <Words>4236</Words>
  <Application>Microsoft Office PowerPoint</Application>
  <PresentationFormat>A4-papir (210 x 297 mm)</PresentationFormat>
  <Paragraphs>526</Paragraphs>
  <Slides>76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76</vt:i4>
      </vt:variant>
    </vt:vector>
  </HeadingPairs>
  <TitlesOfParts>
    <vt:vector size="81" baseType="lpstr">
      <vt:lpstr>Arial</vt:lpstr>
      <vt:lpstr>Calibri</vt:lpstr>
      <vt:lpstr>MS Sans Serif</vt:lpstr>
      <vt:lpstr>Wingdings</vt:lpstr>
      <vt:lpstr>SSI Posterskabelon A4 liggende</vt:lpstr>
      <vt:lpstr>DNA-based detection and differentiation of Blastocystis – leverage, grey zones, and pitfalls</vt:lpstr>
      <vt:lpstr>Background</vt:lpstr>
      <vt:lpstr>Declarations/disclosures</vt:lpstr>
      <vt:lpstr>Methods in Blastocystis diagnosis, epidemiology and research</vt:lpstr>
      <vt:lpstr>Points of address</vt:lpstr>
      <vt:lpstr>Points of address</vt:lpstr>
      <vt:lpstr>Blastocystis</vt:lpstr>
      <vt:lpstr>Phylogenetic position</vt:lpstr>
      <vt:lpstr>Blastocystis subtypes (ST)</vt:lpstr>
      <vt:lpstr>Chimeric sequences</vt:lpstr>
      <vt:lpstr>PowerPoint-præsentation</vt:lpstr>
      <vt:lpstr>PowerPoint-præsentation</vt:lpstr>
      <vt:lpstr>PowerPoint-præsentation</vt:lpstr>
      <vt:lpstr>Blastocystis in non-human primates</vt:lpstr>
      <vt:lpstr>Cryptic host specificity – ST3</vt:lpstr>
      <vt:lpstr>Blastocystis culture</vt:lpstr>
      <vt:lpstr>PowerPoint-præsentation</vt:lpstr>
      <vt:lpstr>LIKELY scenario in humans</vt:lpstr>
      <vt:lpstr>PowerPoint-præsentation</vt:lpstr>
      <vt:lpstr>Maybe apply a differentiated view for now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DNA detection and sequencing methods</vt:lpstr>
      <vt:lpstr>Points of address</vt:lpstr>
      <vt:lpstr>False-positive and false-negative results </vt:lpstr>
      <vt:lpstr>Points of address</vt:lpstr>
      <vt:lpstr>Metabarcoding – amplicon-based NGS</vt:lpstr>
      <vt:lpstr>Metabarcoding</vt:lpstr>
      <vt:lpstr>Advantages of metabardocing (leverage)</vt:lpstr>
      <vt:lpstr>PowerPoint-præsentation</vt:lpstr>
      <vt:lpstr>Advantages of metabardocing (leverage)</vt:lpstr>
      <vt:lpstr>PowerPoint-præsentation</vt:lpstr>
      <vt:lpstr>Advantages of metabardocing (leverage)</vt:lpstr>
      <vt:lpstr>Mixed Blastocystis ST in pigs</vt:lpstr>
      <vt:lpstr>Advantages of metabardocing (leverage)</vt:lpstr>
      <vt:lpstr>PowerPoint-præsentation</vt:lpstr>
      <vt:lpstr>LEFSE ANALYSIS</vt:lpstr>
      <vt:lpstr>Defining positive/negative samples using NGS methods</vt:lpstr>
      <vt:lpstr>Misannotation of DNA sequences can happen through various mechanisms</vt:lpstr>
      <vt:lpstr>Example of a problem that we stumbled upon recently </vt:lpstr>
      <vt:lpstr>PowerPoint-præsentation</vt:lpstr>
      <vt:lpstr>PowerPoint-præsentation</vt:lpstr>
      <vt:lpstr>PowerPoint-præsentation</vt:lpstr>
      <vt:lpstr>Example of the ‘danger’ of elevating non-complete sequences to full subtype status: ST27</vt:lpstr>
      <vt:lpstr>Example of the ‘danger’ of elevating non-complete sequences to full subtype status: ST27</vt:lpstr>
      <vt:lpstr>Towards minimizing second-generation mis-identification of Blastocystis</vt:lpstr>
      <vt:lpstr>Excerpt from Table 1</vt:lpstr>
      <vt:lpstr>Three random examples of second-generation mis-identification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Towards minimizing second-generation mis-identification of Blastocystis</vt:lpstr>
      <vt:lpstr>Erroneous conclusions</vt:lpstr>
      <vt:lpstr>Take-home messages with regard to DNA-based detection and differentiation of Blastocystis</vt:lpstr>
      <vt:lpstr>Cuated reference databases for Blastocystis</vt:lpstr>
      <vt:lpstr>Useful links</vt:lpstr>
      <vt:lpstr>Useful links </vt:lpstr>
      <vt:lpstr>Useful links </vt:lpstr>
      <vt:lpstr>Be. Very. Careful. In. Times. Of. AI.</vt:lpstr>
      <vt:lpstr>SCISPACE…</vt:lpstr>
      <vt:lpstr>PowerPoint-præsentation</vt:lpstr>
      <vt:lpstr>ChatGPT  </vt:lpstr>
      <vt:lpstr>Acknowledgements</vt:lpstr>
    </vt:vector>
  </TitlesOfParts>
  <Company>Statens Serum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DNA-based detection and differentiation of Blastocystis – leverage, grey zones, and pitfalls</dc:title>
  <dc:creator>Rune Stensvold</dc:creator>
  <cp:keywords>26-02-2013</cp:keywords>
  <cp:lastModifiedBy>Rune Stensvold</cp:lastModifiedBy>
  <cp:revision>90</cp:revision>
  <cp:lastPrinted>2022-11-17T14:32:24Z</cp:lastPrinted>
  <dcterms:created xsi:type="dcterms:W3CDTF">2024-07-11T04:46:06Z</dcterms:created>
  <dcterms:modified xsi:type="dcterms:W3CDTF">2024-07-25T05:23:10Z</dcterms:modified>
</cp:coreProperties>
</file>